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86" r:id="rId6"/>
    <p:sldId id="267" r:id="rId7"/>
    <p:sldId id="260" r:id="rId8"/>
    <p:sldId id="277" r:id="rId9"/>
    <p:sldId id="261" r:id="rId10"/>
    <p:sldId id="285" r:id="rId11"/>
    <p:sldId id="291" r:id="rId12"/>
    <p:sldId id="262" r:id="rId13"/>
    <p:sldId id="280" r:id="rId14"/>
    <p:sldId id="293" r:id="rId15"/>
    <p:sldId id="263" r:id="rId16"/>
    <p:sldId id="274" r:id="rId17"/>
    <p:sldId id="264" r:id="rId18"/>
    <p:sldId id="289" r:id="rId19"/>
    <p:sldId id="290" r:id="rId20"/>
    <p:sldId id="265" r:id="rId21"/>
  </p:sldIdLst>
  <p:sldSz cx="9144000" cy="6858000" type="screen4x3"/>
  <p:notesSz cx="6781800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492167536940334E-2"/>
          <c:y val="0.25744895866271267"/>
          <c:w val="0.9011552640300573"/>
          <c:h val="0.6211327302664375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2"/>
            <c:invertIfNegative val="0"/>
            <c:bubble3D val="0"/>
          </c:dPt>
          <c:dLbls>
            <c:dLbl>
              <c:idx val="0"/>
              <c:layout>
                <c:manualLayout>
                  <c:x val="3.2861703203964313E-3"/>
                  <c:y val="8.1730653115837368E-2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>
                        <a:solidFill>
                          <a:schemeClr val="tx1"/>
                        </a:solidFill>
                      </a:rPr>
                      <a:t>109,8</a:t>
                    </a:r>
                    <a:r>
                      <a:rPr lang="ru-RU" sz="1800" b="1" i="0">
                        <a:solidFill>
                          <a:schemeClr val="tx1"/>
                        </a:solidFill>
                      </a:rPr>
                      <a:t>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800" b="1" i="0">
                        <a:solidFill>
                          <a:schemeClr val="tx1"/>
                        </a:solidFill>
                      </a:rPr>
                      <a:t>109,4</a:t>
                    </a:r>
                    <a:r>
                      <a:rPr lang="ru-RU" sz="1800" b="1" i="0">
                        <a:solidFill>
                          <a:schemeClr val="tx1"/>
                        </a:solidFill>
                      </a:rPr>
                      <a:t> %</a:t>
                    </a:r>
                    <a:endParaRPr 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1800" b="1" i="0">
                        <a:solidFill>
                          <a:schemeClr val="tx1"/>
                        </a:solidFill>
                      </a:rPr>
                      <a:t>108,1</a:t>
                    </a:r>
                    <a:r>
                      <a:rPr lang="ru-RU" sz="1800" b="1" i="0">
                        <a:solidFill>
                          <a:schemeClr val="tx1"/>
                        </a:solidFill>
                      </a:rPr>
                      <a:t> %</a:t>
                    </a:r>
                    <a:endParaRPr 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 i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Лист1!$A$5:$A$7</c:f>
              <c:strCache>
                <c:ptCount val="3"/>
                <c:pt idx="0">
                  <c:v>Российская Федерация</c:v>
                </c:pt>
                <c:pt idx="1">
                  <c:v>Северо-Западный федеральный округ</c:v>
                </c:pt>
                <c:pt idx="2">
                  <c:v>Республика Коми</c:v>
                </c:pt>
              </c:strCache>
            </c:strRef>
          </c:cat>
          <c:val>
            <c:numRef>
              <c:f>Лист1!$B$5:$B$7</c:f>
              <c:numCache>
                <c:formatCode>0.0</c:formatCode>
                <c:ptCount val="3"/>
                <c:pt idx="0">
                  <c:v>109.77</c:v>
                </c:pt>
                <c:pt idx="1">
                  <c:v>109.35</c:v>
                </c:pt>
                <c:pt idx="2">
                  <c:v>108.11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01164544"/>
        <c:axId val="101635200"/>
      </c:barChart>
      <c:catAx>
        <c:axId val="1011645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101635200"/>
        <c:crosses val="autoZero"/>
        <c:auto val="1"/>
        <c:lblAlgn val="ctr"/>
        <c:lblOffset val="100"/>
        <c:noMultiLvlLbl val="0"/>
      </c:catAx>
      <c:valAx>
        <c:axId val="101635200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011645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0.05172</cdr:x>
      <cdr:y>0.01539</cdr:y>
    </cdr:from>
    <cdr:to>
      <cdr:x>0.96552</cdr:x>
      <cdr:y>0.19488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32048" y="86444"/>
          <a:ext cx="7632848" cy="1008112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20000"/>
            <a:lumOff val="80000"/>
          </a:schemeClr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2200" b="1" dirty="0" smtClean="0">
              <a:latin typeface="Times New Roman" pitchFamily="18" charset="0"/>
              <a:cs typeface="Times New Roman" pitchFamily="18" charset="0"/>
            </a:rPr>
            <a:t>Индексы потребительских цен на продовольственные товары, август 2015 г., в % к декабрю 2014 года</a:t>
          </a:r>
          <a:endParaRPr lang="ru-RU" sz="22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5CFEDD-C37B-45D5-B861-E1796D26FB2E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180" y="4715153"/>
            <a:ext cx="54254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451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A069F7-1126-44BA-8CEC-FDDAF2288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799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09FE-3A64-47BF-AAEA-D974F8FA1166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FB2-CF79-448D-A5B5-2A562E0D0D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073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09FE-3A64-47BF-AAEA-D974F8FA1166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FB2-CF79-448D-A5B5-2A562E0D0D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15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09FE-3A64-47BF-AAEA-D974F8FA1166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FB2-CF79-448D-A5B5-2A562E0D0D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188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09FE-3A64-47BF-AAEA-D974F8FA1166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FB2-CF79-448D-A5B5-2A562E0D0D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952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09FE-3A64-47BF-AAEA-D974F8FA1166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FB2-CF79-448D-A5B5-2A562E0D0D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115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09FE-3A64-47BF-AAEA-D974F8FA1166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FB2-CF79-448D-A5B5-2A562E0D0D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54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09FE-3A64-47BF-AAEA-D974F8FA1166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FB2-CF79-448D-A5B5-2A562E0D0D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836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09FE-3A64-47BF-AAEA-D974F8FA1166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FB2-CF79-448D-A5B5-2A562E0D0D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1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09FE-3A64-47BF-AAEA-D974F8FA1166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FB2-CF79-448D-A5B5-2A562E0D0D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762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09FE-3A64-47BF-AAEA-D974F8FA1166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FB2-CF79-448D-A5B5-2A562E0D0D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419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209FE-3A64-47BF-AAEA-D974F8FA1166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FB2-CF79-448D-A5B5-2A562E0D0D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26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209FE-3A64-47BF-AAEA-D974F8FA1166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36FB2-CF79-448D-A5B5-2A562E0D0D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432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49284" y="1700808"/>
            <a:ext cx="8229600" cy="35997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4800" b="1" dirty="0" smtClean="0">
                <a:latin typeface="Times New Roman" pitchFamily="18" charset="0"/>
                <a:cs typeface="Times New Roman" pitchFamily="18" charset="0"/>
              </a:rPr>
              <a:t>Государственная программа Республики Коми</a:t>
            </a:r>
            <a:br>
              <a:rPr lang="ru-RU" alt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800" b="1" dirty="0" smtClean="0">
                <a:latin typeface="Times New Roman" pitchFamily="18" charset="0"/>
                <a:cs typeface="Times New Roman" pitchFamily="18" charset="0"/>
              </a:rPr>
              <a:t>«Развитие экономики»</a:t>
            </a:r>
            <a:br>
              <a:rPr lang="ru-RU" altLang="ru-RU" sz="4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ответственный исполнитель – </a:t>
            </a:r>
          </a:p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Министерство экономического развития </a:t>
            </a:r>
          </a:p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Республики Коми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4607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0" descr="qge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8159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1"/>
          <p:cNvSpPr>
            <a:spLocks noChangeArrowheads="1"/>
          </p:cNvSpPr>
          <p:nvPr/>
        </p:nvSpPr>
        <p:spPr bwMode="auto">
          <a:xfrm>
            <a:off x="2268538" y="620713"/>
            <a:ext cx="48244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EE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Министерство экономического развития Республики Коми</a:t>
            </a:r>
          </a:p>
        </p:txBody>
      </p:sp>
    </p:spTree>
    <p:extLst>
      <p:ext uri="{BB962C8B-B14F-4D97-AF65-F5344CB8AC3E}">
        <p14:creationId xmlns:p14="http://schemas.microsoft.com/office/powerpoint/2010/main" val="59243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1390371"/>
              </p:ext>
            </p:extLst>
          </p:nvPr>
        </p:nvGraphicFramePr>
        <p:xfrm>
          <a:off x="215009" y="1988840"/>
          <a:ext cx="8605463" cy="4762345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5509119"/>
                <a:gridCol w="1224136"/>
                <a:gridCol w="1872208"/>
              </a:tblGrid>
              <a:tr h="72428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Требования Стандарта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Выполнение в Республике Коми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Необходимость доработки в связи с принятием 1738-р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09685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Определение уполномоченного органа по содействию развитию конкуренции</a:t>
                      </a:r>
                      <a:endParaRPr lang="ru-RU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</a:tr>
              <a:tr h="509685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Определение</a:t>
                      </a:r>
                      <a:r>
                        <a:rPr lang="ru-RU" sz="1500" b="1" baseline="0" dirty="0" smtClean="0"/>
                        <a:t> коллегиального органа для рассмотрения вопросов содействия развитию конкуренции</a:t>
                      </a:r>
                      <a:endParaRPr lang="ru-RU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</a:tr>
              <a:tr h="509685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Утверждение перечня приоритетных рынков для содействия развитию конкуренции</a:t>
                      </a:r>
                      <a:endParaRPr lang="ru-RU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</a:t>
                      </a:r>
                      <a:endParaRPr lang="ru-RU" sz="1400" dirty="0"/>
                    </a:p>
                  </a:txBody>
                  <a:tcPr/>
                </a:tc>
              </a:tr>
              <a:tr h="563336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Разработка «дорожной</a:t>
                      </a:r>
                      <a:r>
                        <a:rPr lang="ru-RU" sz="1500" b="1" baseline="0" dirty="0" smtClean="0"/>
                        <a:t> карты» по содействию развитию конкуренции</a:t>
                      </a:r>
                      <a:endParaRPr lang="ru-RU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v</a:t>
                      </a:r>
                      <a:endParaRPr lang="ru-RU" sz="1400" dirty="0" smtClean="0"/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</a:tr>
              <a:tr h="509685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Ежегодный мониторинг состояния и развития конкурентной среды региона</a:t>
                      </a:r>
                      <a:endParaRPr lang="ru-RU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509685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Контроль за деятельностью субъектов естественных монополий</a:t>
                      </a:r>
                      <a:endParaRPr lang="ru-RU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+/-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724289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/>
                        <a:t>Информирование субъектов</a:t>
                      </a:r>
                      <a:r>
                        <a:rPr lang="ru-RU" sz="1500" b="1" baseline="0" dirty="0" smtClean="0"/>
                        <a:t> предпринимательской деятельности и потребителей и состоянии конкурентной среды</a:t>
                      </a:r>
                      <a:endParaRPr lang="ru-RU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+/-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Выноска со стрелкой вниз 6"/>
          <p:cNvSpPr/>
          <p:nvPr/>
        </p:nvSpPr>
        <p:spPr>
          <a:xfrm>
            <a:off x="815975" y="980728"/>
            <a:ext cx="8004497" cy="1368152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Стандарта развития конкуренции в субъектах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</a:t>
            </a:r>
          </a:p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(утвержден распоряжением Правительства РФ 05.09.2015 №1738-р)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273001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1"/>
          <p:cNvSpPr>
            <a:spLocks noChangeArrowheads="1"/>
          </p:cNvSpPr>
          <p:nvPr/>
        </p:nvSpPr>
        <p:spPr bwMode="auto">
          <a:xfrm>
            <a:off x="2268538" y="549226"/>
            <a:ext cx="48244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EE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Министерство экономического развития Республики Коми</a:t>
            </a:r>
          </a:p>
        </p:txBody>
      </p:sp>
      <p:pic>
        <p:nvPicPr>
          <p:cNvPr id="6" name="Picture 40" descr="qge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8159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952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273001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0" descr="qge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898" y="274588"/>
            <a:ext cx="8159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1"/>
          <p:cNvSpPr>
            <a:spLocks noChangeArrowheads="1"/>
          </p:cNvSpPr>
          <p:nvPr/>
        </p:nvSpPr>
        <p:spPr bwMode="auto">
          <a:xfrm>
            <a:off x="2268538" y="549226"/>
            <a:ext cx="48244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EE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Министерство экономического развития Республики Коми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099796819"/>
              </p:ext>
            </p:extLst>
          </p:nvPr>
        </p:nvGraphicFramePr>
        <p:xfrm>
          <a:off x="611560" y="822276"/>
          <a:ext cx="8352928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89497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24769" y="948060"/>
            <a:ext cx="7992888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kern="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Подпрограмма 4 </a:t>
            </a:r>
            <a:r>
              <a:rPr lang="ru-RU" sz="2200" b="1" kern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«Социально-трудовые отношения </a:t>
            </a:r>
            <a:r>
              <a:rPr lang="ru-RU" sz="2200" b="1" kern="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Республике Коми»</a:t>
            </a:r>
          </a:p>
        </p:txBody>
      </p:sp>
      <p:pic>
        <p:nvPicPr>
          <p:cNvPr id="5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4607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41"/>
          <p:cNvSpPr>
            <a:spLocks noChangeArrowheads="1"/>
          </p:cNvSpPr>
          <p:nvPr/>
        </p:nvSpPr>
        <p:spPr bwMode="auto">
          <a:xfrm>
            <a:off x="2268538" y="620713"/>
            <a:ext cx="48244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EE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Министерство экономического развития Республики Коми</a:t>
            </a:r>
          </a:p>
        </p:txBody>
      </p:sp>
      <p:pic>
        <p:nvPicPr>
          <p:cNvPr id="7" name="Picture 40" descr="qge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8159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7"/>
          <p:cNvSpPr>
            <a:spLocks noGrp="1" noChangeArrowheads="1"/>
          </p:cNvSpPr>
          <p:nvPr>
            <p:ph idx="1"/>
          </p:nvPr>
        </p:nvSpPr>
        <p:spPr>
          <a:xfrm>
            <a:off x="250825" y="1773238"/>
            <a:ext cx="8713788" cy="1150937"/>
          </a:xfrm>
          <a:prstGeom prst="downArrowCallout">
            <a:avLst>
              <a:gd name="adj1" fmla="val 156414"/>
              <a:gd name="adj2" fmla="val 156414"/>
              <a:gd name="adj3" fmla="val 16667"/>
              <a:gd name="adj4" fmla="val 66667"/>
            </a:avLst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2000" b="1" i="1" kern="0" dirty="0">
                <a:latin typeface="Arial" pitchFamily="34" charset="0"/>
                <a:cs typeface="Arial" pitchFamily="34" charset="0"/>
              </a:rPr>
              <a:t>Цель подпрограммы – развитие системы  социально-трудовых отношений в Республике Коми. </a:t>
            </a:r>
            <a:endParaRPr lang="ru-RU" sz="2000" b="1" kern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638" y="2911475"/>
            <a:ext cx="4392612" cy="112395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Реализация эффективных мер государственного регулирования доходов населения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0113" y="2911475"/>
            <a:ext cx="4319587" cy="112395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Содействие развитию системы социального партнерства в сфере труда в Республике Коми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03848" y="4436189"/>
            <a:ext cx="2592288" cy="3600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i="1" kern="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Arial Narrow" pitchFamily="34" charset="0"/>
              </a:rPr>
              <a:t>задачи</a:t>
            </a:r>
          </a:p>
        </p:txBody>
      </p:sp>
      <p:sp>
        <p:nvSpPr>
          <p:cNvPr id="12" name="Стрелка вниз 11"/>
          <p:cNvSpPr/>
          <p:nvPr/>
        </p:nvSpPr>
        <p:spPr>
          <a:xfrm rot="10800000">
            <a:off x="3275013" y="4046538"/>
            <a:ext cx="792162" cy="388937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0800000">
            <a:off x="4906963" y="4046538"/>
            <a:ext cx="792162" cy="388937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175917" y="4831631"/>
            <a:ext cx="792163" cy="390525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23837" y="5257800"/>
            <a:ext cx="8693819" cy="783193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Содействие развитию системы кадрового обеспечения экономики в Республике Коми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92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4607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0" descr="qge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8159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1"/>
          <p:cNvSpPr>
            <a:spLocks noChangeArrowheads="1"/>
          </p:cNvSpPr>
          <p:nvPr/>
        </p:nvSpPr>
        <p:spPr bwMode="auto">
          <a:xfrm>
            <a:off x="2268538" y="620713"/>
            <a:ext cx="48244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EE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Министерство экономического развития Республики Коми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2796" y="1052736"/>
            <a:ext cx="7992888" cy="10081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kern="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развитию системы социального партнерства в сфере труда в Республике Коми</a:t>
            </a:r>
          </a:p>
        </p:txBody>
      </p:sp>
      <p:sp>
        <p:nvSpPr>
          <p:cNvPr id="8" name="Овал 7"/>
          <p:cNvSpPr/>
          <p:nvPr/>
        </p:nvSpPr>
        <p:spPr>
          <a:xfrm>
            <a:off x="538163" y="2492896"/>
            <a:ext cx="8282310" cy="187220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30188" y="2888940"/>
            <a:ext cx="8929687" cy="1296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i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Удельный вес организаций Республики Коми, охваченных коллективно-договорными отношениями, в общем количестве организаций </a:t>
            </a:r>
          </a:p>
          <a:p>
            <a:pPr algn="ctr">
              <a:defRPr/>
            </a:pPr>
            <a:r>
              <a:rPr lang="ru-RU" sz="2000" i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в Республике Коми </a:t>
            </a:r>
            <a:r>
              <a:rPr lang="ru-RU" sz="2000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– </a:t>
            </a:r>
            <a:r>
              <a:rPr lang="ru-RU" sz="2000" b="1" i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7,1 </a:t>
            </a:r>
            <a:r>
              <a:rPr lang="ru-RU" sz="2000" b="1" i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%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8162" y="5013176"/>
            <a:ext cx="8282310" cy="76944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i="1" dirty="0">
                <a:latin typeface="Arial Narrow" pitchFamily="34" charset="0"/>
              </a:rPr>
              <a:t>Заключено </a:t>
            </a:r>
            <a:r>
              <a:rPr lang="ru-RU" sz="2200" b="1" i="1" dirty="0" smtClean="0">
                <a:latin typeface="Arial Narrow" pitchFamily="34" charset="0"/>
              </a:rPr>
              <a:t>706 </a:t>
            </a:r>
            <a:r>
              <a:rPr lang="ru-RU" sz="2200" b="1" i="1" dirty="0">
                <a:latin typeface="Arial Narrow" pitchFamily="34" charset="0"/>
              </a:rPr>
              <a:t>коллективных договоров и </a:t>
            </a:r>
            <a:r>
              <a:rPr lang="ru-RU" sz="2200" b="1" i="1" dirty="0" smtClean="0">
                <a:latin typeface="Arial Narrow" pitchFamily="34" charset="0"/>
              </a:rPr>
              <a:t>43 соглашения </a:t>
            </a:r>
            <a:r>
              <a:rPr lang="ru-RU" sz="2200" b="1" i="1" dirty="0">
                <a:latin typeface="Arial Narrow" pitchFamily="34" charset="0"/>
              </a:rPr>
              <a:t>в сфере труда</a:t>
            </a:r>
            <a:r>
              <a:rPr lang="ru-RU" sz="2200" b="1" i="1" dirty="0" smtClean="0">
                <a:latin typeface="Arial Narrow" pitchFamily="34" charset="0"/>
              </a:rPr>
              <a:t>.</a:t>
            </a:r>
            <a:endParaRPr lang="ru-RU" sz="2200" b="1" i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9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D105414-06B0-4095-BD27-3CE8BF91F4EA}" type="slidenum">
              <a:rPr lang="ru-RU" altLang="ru-RU" sz="1200" smtClean="0">
                <a:solidFill>
                  <a:srgbClr val="898989"/>
                </a:solidFill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ru-RU" altLang="ru-RU" sz="1200" smtClean="0">
              <a:solidFill>
                <a:srgbClr val="898989"/>
              </a:solidFill>
              <a:latin typeface="Arial" charset="0"/>
            </a:endParaRPr>
          </a:p>
        </p:txBody>
      </p:sp>
      <p:pic>
        <p:nvPicPr>
          <p:cNvPr id="2051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0" descr="qge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8159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AutoShape 7"/>
          <p:cNvSpPr>
            <a:spLocks noChangeAspect="1" noChangeArrowheads="1"/>
          </p:cNvSpPr>
          <p:nvPr/>
        </p:nvSpPr>
        <p:spPr bwMode="auto">
          <a:xfrm>
            <a:off x="323528" y="2611264"/>
            <a:ext cx="8606160" cy="601712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FontTx/>
              <a:buNone/>
            </a:pPr>
            <a:r>
              <a:rPr lang="ru-RU" altLang="ru-RU" sz="1800" b="1" dirty="0">
                <a:solidFill>
                  <a:srgbClr val="000000"/>
                </a:solidFill>
                <a:latin typeface="Arial Narrow" pitchFamily="34" charset="0"/>
              </a:rPr>
              <a:t>сближение потребностей рынка труда и предложений на рынке образовательных услуг </a:t>
            </a:r>
            <a:br>
              <a:rPr lang="ru-RU" altLang="ru-RU" sz="1800" b="1" dirty="0">
                <a:solidFill>
                  <a:srgbClr val="000000"/>
                </a:solidFill>
                <a:latin typeface="Arial Narrow" pitchFamily="34" charset="0"/>
              </a:rPr>
            </a:br>
            <a:r>
              <a:rPr lang="ru-RU" altLang="ru-RU" sz="1800" b="1" dirty="0">
                <a:solidFill>
                  <a:srgbClr val="000000"/>
                </a:solidFill>
                <a:latin typeface="Arial Narrow" pitchFamily="34" charset="0"/>
              </a:rPr>
              <a:t>(прогноз потребности экономики в кадрах на 2015-2022 годы)</a:t>
            </a:r>
          </a:p>
        </p:txBody>
      </p:sp>
      <p:sp>
        <p:nvSpPr>
          <p:cNvPr id="12" name="AutoShape 7"/>
          <p:cNvSpPr>
            <a:spLocks noChangeAspect="1" noChangeArrowheads="1"/>
          </p:cNvSpPr>
          <p:nvPr/>
        </p:nvSpPr>
        <p:spPr bwMode="auto">
          <a:xfrm>
            <a:off x="323528" y="4653136"/>
            <a:ext cx="8606160" cy="1584176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b="1" dirty="0">
                <a:solidFill>
                  <a:prstClr val="black"/>
                </a:solidFill>
                <a:latin typeface="Arial Narrow" pitchFamily="34" charset="0"/>
              </a:rPr>
              <a:t>развитие кадрового потенциала на отраслевом и муниципальном </a:t>
            </a:r>
            <a:r>
              <a:rPr lang="ru-RU" b="1" dirty="0" smtClean="0">
                <a:solidFill>
                  <a:prstClr val="black"/>
                </a:solidFill>
                <a:latin typeface="Arial Narrow" pitchFamily="34" charset="0"/>
              </a:rPr>
              <a:t>уровне:</a:t>
            </a:r>
          </a:p>
          <a:p>
            <a:pPr algn="just" eaLnBrk="0" hangingPunct="0">
              <a:spcBef>
                <a:spcPct val="20000"/>
              </a:spcBef>
              <a:defRPr/>
            </a:pPr>
            <a:r>
              <a:rPr lang="ru-RU" b="1" dirty="0" smtClean="0">
                <a:solidFill>
                  <a:prstClr val="black"/>
                </a:solidFill>
                <a:latin typeface="Arial Narrow" pitchFamily="34" charset="0"/>
              </a:rPr>
              <a:t>-    Концепция </a:t>
            </a:r>
            <a:r>
              <a:rPr lang="ru-RU" b="1" dirty="0">
                <a:solidFill>
                  <a:prstClr val="black"/>
                </a:solidFill>
                <a:latin typeface="Arial Narrow" pitchFamily="34" charset="0"/>
              </a:rPr>
              <a:t>кадровой политики Республики Коми на 2014-2016 </a:t>
            </a:r>
            <a:r>
              <a:rPr lang="ru-RU" b="1" dirty="0" smtClean="0">
                <a:solidFill>
                  <a:prstClr val="black"/>
                </a:solidFill>
                <a:latin typeface="Arial Narrow" pitchFamily="34" charset="0"/>
              </a:rPr>
              <a:t>годы;</a:t>
            </a:r>
          </a:p>
          <a:p>
            <a:pPr marL="285750" indent="-285750" algn="just" eaLnBrk="0" hangingPunct="0">
              <a:spcBef>
                <a:spcPct val="20000"/>
              </a:spcBef>
              <a:buFontTx/>
              <a:buChar char="-"/>
              <a:defRPr/>
            </a:pPr>
            <a:r>
              <a:rPr lang="ru-RU" b="1" dirty="0" smtClean="0">
                <a:solidFill>
                  <a:prstClr val="black"/>
                </a:solidFill>
                <a:latin typeface="Arial Narrow" pitchFamily="34" charset="0"/>
              </a:rPr>
              <a:t>Карта размещения и развития трудовых ресурсов;</a:t>
            </a:r>
          </a:p>
          <a:p>
            <a:pPr marL="285750" indent="-285750" algn="just" eaLnBrk="0" hangingPunct="0">
              <a:spcBef>
                <a:spcPct val="20000"/>
              </a:spcBef>
              <a:buFontTx/>
              <a:buChar char="-"/>
              <a:defRPr/>
            </a:pPr>
            <a:r>
              <a:rPr lang="ru-RU" b="1" dirty="0" smtClean="0">
                <a:solidFill>
                  <a:prstClr val="black"/>
                </a:solidFill>
                <a:latin typeface="Arial Narrow" pitchFamily="34" charset="0"/>
              </a:rPr>
              <a:t>Методика регулирования потребности в трудовых ресурсах в рамках государственных программ.</a:t>
            </a:r>
            <a:endParaRPr lang="ru-RU" b="1" dirty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13" name="AutoShape 7"/>
          <p:cNvSpPr>
            <a:spLocks noChangeAspect="1" noChangeArrowheads="1"/>
          </p:cNvSpPr>
          <p:nvPr/>
        </p:nvSpPr>
        <p:spPr bwMode="auto">
          <a:xfrm>
            <a:off x="815974" y="1052736"/>
            <a:ext cx="8220522" cy="1152128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мер, реализуемых в Республике Коми по регулированию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кадровых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процессов </a:t>
            </a:r>
          </a:p>
        </p:txBody>
      </p:sp>
      <p:sp>
        <p:nvSpPr>
          <p:cNvPr id="2057" name="TextBox 1"/>
          <p:cNvSpPr txBox="1">
            <a:spLocks noChangeArrowheads="1"/>
          </p:cNvSpPr>
          <p:nvPr/>
        </p:nvSpPr>
        <p:spPr bwMode="auto">
          <a:xfrm>
            <a:off x="2484438" y="2204864"/>
            <a:ext cx="3959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2000" b="1" dirty="0">
                <a:solidFill>
                  <a:srgbClr val="000000"/>
                </a:solidFill>
                <a:latin typeface="Arial Narrow" pitchFamily="34" charset="0"/>
              </a:rPr>
              <a:t>2015 </a:t>
            </a:r>
            <a:r>
              <a:rPr lang="ru-RU" altLang="ru-RU" sz="2000" b="1" dirty="0">
                <a:solidFill>
                  <a:srgbClr val="000000"/>
                </a:solidFill>
                <a:latin typeface="Arial Narrow" pitchFamily="34" charset="0"/>
              </a:rPr>
              <a:t>год:</a:t>
            </a:r>
          </a:p>
        </p:txBody>
      </p:sp>
      <p:sp>
        <p:nvSpPr>
          <p:cNvPr id="14" name="AutoShape 7"/>
          <p:cNvSpPr>
            <a:spLocks noChangeAspect="1" noChangeArrowheads="1"/>
          </p:cNvSpPr>
          <p:nvPr/>
        </p:nvSpPr>
        <p:spPr bwMode="auto">
          <a:xfrm>
            <a:off x="297495" y="3284984"/>
            <a:ext cx="8606160" cy="1296144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ru-RU" b="1" dirty="0">
                <a:solidFill>
                  <a:prstClr val="black"/>
                </a:solidFill>
                <a:latin typeface="Arial Narrow" pitchFamily="34" charset="0"/>
              </a:rPr>
              <a:t>повышение профессионализма управленческих кадров и специалистов организаций в Республике Коми по Президентской и Региональной программам подготовки управленческих </a:t>
            </a:r>
            <a:r>
              <a:rPr lang="ru-RU" b="1" dirty="0" smtClean="0">
                <a:solidFill>
                  <a:prstClr val="black"/>
                </a:solidFill>
                <a:latin typeface="Arial Narrow" pitchFamily="34" charset="0"/>
              </a:rPr>
              <a:t>кадров</a:t>
            </a:r>
            <a:endParaRPr lang="ru-RU" b="1" dirty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15" name="Rectangle 41"/>
          <p:cNvSpPr>
            <a:spLocks noChangeArrowheads="1"/>
          </p:cNvSpPr>
          <p:nvPr/>
        </p:nvSpPr>
        <p:spPr bwMode="auto">
          <a:xfrm>
            <a:off x="2268538" y="620713"/>
            <a:ext cx="48244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EE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Министерство экономического развития Республики Коми</a:t>
            </a:r>
          </a:p>
        </p:txBody>
      </p:sp>
    </p:spTree>
    <p:extLst>
      <p:ext uri="{BB962C8B-B14F-4D97-AF65-F5344CB8AC3E}">
        <p14:creationId xmlns:p14="http://schemas.microsoft.com/office/powerpoint/2010/main" val="387434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4607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0" descr="qge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8159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1"/>
          <p:cNvSpPr>
            <a:spLocks noChangeArrowheads="1"/>
          </p:cNvSpPr>
          <p:nvPr/>
        </p:nvSpPr>
        <p:spPr bwMode="auto">
          <a:xfrm>
            <a:off x="2268538" y="620713"/>
            <a:ext cx="48244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EE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Министерство экономического развития Республики Коми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4769" y="1124744"/>
            <a:ext cx="7992888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kern="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Подпрограмма </a:t>
            </a:r>
            <a:r>
              <a:rPr lang="ru-RU" sz="2200" b="1" kern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«Наука </a:t>
            </a:r>
            <a:r>
              <a:rPr lang="ru-RU" sz="2200" b="1" kern="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инновации в Республике Коми»</a:t>
            </a:r>
          </a:p>
        </p:txBody>
      </p:sp>
      <p:sp>
        <p:nvSpPr>
          <p:cNvPr id="9" name="AutoShape 7"/>
          <p:cNvSpPr>
            <a:spLocks noGrp="1" noChangeArrowheads="1"/>
          </p:cNvSpPr>
          <p:nvPr>
            <p:ph idx="1"/>
          </p:nvPr>
        </p:nvSpPr>
        <p:spPr>
          <a:xfrm>
            <a:off x="278457" y="2060848"/>
            <a:ext cx="8713788" cy="1150937"/>
          </a:xfrm>
          <a:prstGeom prst="downArrowCallout">
            <a:avLst>
              <a:gd name="adj1" fmla="val 156414"/>
              <a:gd name="adj2" fmla="val 156414"/>
              <a:gd name="adj3" fmla="val 16667"/>
              <a:gd name="adj4" fmla="val 66667"/>
            </a:avLst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2000" b="1" i="1" kern="0" dirty="0">
                <a:latin typeface="Arial" pitchFamily="34" charset="0"/>
                <a:cs typeface="Arial" pitchFamily="34" charset="0"/>
              </a:rPr>
              <a:t>Цель подпрограммы – р</a:t>
            </a:r>
            <a:r>
              <a:rPr lang="ru-RU" sz="2000" b="1" i="1" kern="0" dirty="0" smtClean="0">
                <a:latin typeface="Arial" pitchFamily="34" charset="0"/>
                <a:cs typeface="Arial" pitchFamily="34" charset="0"/>
              </a:rPr>
              <a:t>азвитие </a:t>
            </a:r>
            <a:r>
              <a:rPr lang="ru-RU" sz="2000" b="1" i="1" kern="0" dirty="0">
                <a:latin typeface="Arial" pitchFamily="34" charset="0"/>
                <a:cs typeface="Arial" pitchFamily="34" charset="0"/>
              </a:rPr>
              <a:t>и реализация научного и инновационного потенциала Республики Коми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84234" y="3281561"/>
            <a:ext cx="2375532" cy="3600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i="1" kern="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Arial Narrow" pitchFamily="34" charset="0"/>
              </a:rPr>
              <a:t>задачи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3371850" y="3645024"/>
            <a:ext cx="792163" cy="388937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692923" y="4149080"/>
            <a:ext cx="4318000" cy="112236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регионального научного сектора как основы инновационной экономики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4969632" y="3645024"/>
            <a:ext cx="792162" cy="388937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95263" y="4149080"/>
            <a:ext cx="4392612" cy="112236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благоприятной инновационной среды в Республике Коми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5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4607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0" descr="qge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8159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1"/>
          <p:cNvSpPr>
            <a:spLocks noChangeArrowheads="1"/>
          </p:cNvSpPr>
          <p:nvPr/>
        </p:nvSpPr>
        <p:spPr bwMode="auto">
          <a:xfrm>
            <a:off x="2268538" y="620713"/>
            <a:ext cx="48244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EE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Министерство экономического развития Республики Коми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9179" y="1383780"/>
            <a:ext cx="2592387" cy="139714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Общий объем финансирования научного сектора в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2015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8,5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 рублей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2853408" y="1538857"/>
            <a:ext cx="360809" cy="1043981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329484" y="1052736"/>
            <a:ext cx="5658246" cy="79084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altLang="ru-RU" sz="1600" b="1" i="1" dirty="0">
                <a:solidFill>
                  <a:schemeClr val="tx1"/>
                </a:solidFill>
              </a:rPr>
              <a:t>средства республиканского бюджета Республики Коми – </a:t>
            </a:r>
            <a:r>
              <a:rPr lang="ru-RU" altLang="ru-RU" sz="1600" b="1" i="1" dirty="0" smtClean="0">
                <a:solidFill>
                  <a:schemeClr val="tx1"/>
                </a:solidFill>
              </a:rPr>
              <a:t>6,7 </a:t>
            </a:r>
            <a:r>
              <a:rPr lang="ru-RU" altLang="ru-RU" sz="1600" b="1" i="1" dirty="0">
                <a:solidFill>
                  <a:schemeClr val="tx1"/>
                </a:solidFill>
              </a:rPr>
              <a:t>млн. рублей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91421" y="1964974"/>
            <a:ext cx="5687888" cy="117599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altLang="ru-RU" sz="1600" b="1" i="1" dirty="0">
                <a:solidFill>
                  <a:schemeClr val="tx1"/>
                </a:solidFill>
              </a:rPr>
              <a:t>внебюджетные средства ведущих российский научных фондов – </a:t>
            </a:r>
            <a:r>
              <a:rPr lang="ru-RU" altLang="ru-RU" sz="1600" b="1" i="1" dirty="0" smtClean="0">
                <a:solidFill>
                  <a:schemeClr val="tx1"/>
                </a:solidFill>
              </a:rPr>
              <a:t>1,8 </a:t>
            </a:r>
            <a:r>
              <a:rPr lang="ru-RU" altLang="ru-RU" sz="1600" b="1" i="1" dirty="0">
                <a:solidFill>
                  <a:schemeClr val="tx1"/>
                </a:solidFill>
              </a:rPr>
              <a:t>млн. рублей</a:t>
            </a:r>
          </a:p>
          <a:p>
            <a:pPr algn="just">
              <a:defRPr/>
            </a:pPr>
            <a:r>
              <a:rPr lang="ru-RU" altLang="ru-RU" sz="1600" b="1" i="1" dirty="0">
                <a:solidFill>
                  <a:schemeClr val="tx1"/>
                </a:solidFill>
              </a:rPr>
              <a:t>(Российский гуманитарный научный фонд, Российский фонд фундаментальных исследований (РГНФ, РФФИ)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407987" y="3267720"/>
            <a:ext cx="8424936" cy="431800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b="1" dirty="0">
                <a:solidFill>
                  <a:srgbClr val="000000"/>
                </a:solidFill>
                <a:cs typeface="Arial" charset="0"/>
              </a:rPr>
              <a:t>Направления</a:t>
            </a:r>
            <a:r>
              <a:rPr lang="ru-RU" altLang="ru-RU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ru-RU" altLang="ru-RU" b="1" dirty="0">
                <a:solidFill>
                  <a:srgbClr val="000000"/>
                </a:solidFill>
                <a:cs typeface="Arial" charset="0"/>
              </a:rPr>
              <a:t>финансирования научного сектора</a:t>
            </a:r>
          </a:p>
        </p:txBody>
      </p:sp>
      <p:sp>
        <p:nvSpPr>
          <p:cNvPr id="13" name="AutoShape 18"/>
          <p:cNvSpPr>
            <a:spLocks noChangeArrowheads="1"/>
          </p:cNvSpPr>
          <p:nvPr/>
        </p:nvSpPr>
        <p:spPr bwMode="auto">
          <a:xfrm rot="434484">
            <a:off x="129109" y="3999524"/>
            <a:ext cx="365002" cy="1343390"/>
          </a:xfrm>
          <a:prstGeom prst="curvedRightArrow">
            <a:avLst>
              <a:gd name="adj1" fmla="val 19600"/>
              <a:gd name="adj2" fmla="val 51004"/>
              <a:gd name="adj3" fmla="val 56079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00808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ru-RU" altLang="ru-RU" sz="180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3108" y="3789040"/>
            <a:ext cx="3326804" cy="2952327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endParaRPr lang="ru-RU" altLang="ru-RU" sz="1400" i="1" dirty="0">
              <a:solidFill>
                <a:schemeClr val="tx1"/>
              </a:solidFill>
            </a:endParaRPr>
          </a:p>
          <a:p>
            <a:pPr algn="just">
              <a:defRPr/>
            </a:pPr>
            <a:endParaRPr lang="ru-RU" altLang="ru-RU" sz="1400" i="1" dirty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ru-RU" altLang="ru-RU" sz="1500" b="1" dirty="0">
                <a:solidFill>
                  <a:schemeClr val="tx1"/>
                </a:solidFill>
              </a:rPr>
              <a:t>Финансирование </a:t>
            </a:r>
            <a:r>
              <a:rPr lang="ru-RU" altLang="ru-RU" sz="1500" b="1" dirty="0" smtClean="0">
                <a:solidFill>
                  <a:schemeClr val="tx1"/>
                </a:solidFill>
              </a:rPr>
              <a:t>фундаментальных </a:t>
            </a:r>
            <a:r>
              <a:rPr lang="ru-RU" altLang="ru-RU" sz="1500" b="1" dirty="0">
                <a:solidFill>
                  <a:schemeClr val="tx1"/>
                </a:solidFill>
              </a:rPr>
              <a:t>научных проектов, поддержанных Правительством </a:t>
            </a:r>
            <a:r>
              <a:rPr lang="ru-RU" altLang="ru-RU" sz="1500" b="1" dirty="0" smtClean="0">
                <a:solidFill>
                  <a:schemeClr val="tx1"/>
                </a:solidFill>
              </a:rPr>
              <a:t>РК </a:t>
            </a:r>
            <a:r>
              <a:rPr lang="ru-RU" altLang="ru-RU" sz="1500" b="1" dirty="0">
                <a:solidFill>
                  <a:schemeClr val="tx1"/>
                </a:solidFill>
              </a:rPr>
              <a:t>совместно с РГНФ и РФФИ </a:t>
            </a:r>
            <a:endParaRPr lang="ru-RU" altLang="ru-RU" sz="1500" dirty="0">
              <a:solidFill>
                <a:schemeClr val="tx1"/>
              </a:solidFill>
            </a:endParaRPr>
          </a:p>
          <a:p>
            <a:pPr marL="285750" indent="-285750" algn="just">
              <a:buFont typeface="Arial" charset="0"/>
              <a:buChar char="•"/>
              <a:defRPr/>
            </a:pPr>
            <a:r>
              <a:rPr lang="ru-RU" altLang="ru-RU" sz="1500" b="1" dirty="0" smtClean="0">
                <a:solidFill>
                  <a:schemeClr val="tx1"/>
                </a:solidFill>
              </a:rPr>
              <a:t>15 </a:t>
            </a:r>
            <a:r>
              <a:rPr lang="ru-RU" altLang="ru-RU" sz="1500" b="1" dirty="0">
                <a:solidFill>
                  <a:schemeClr val="tx1"/>
                </a:solidFill>
              </a:rPr>
              <a:t>научных </a:t>
            </a:r>
            <a:r>
              <a:rPr lang="ru-RU" altLang="ru-RU" sz="1500" b="1" dirty="0" smtClean="0">
                <a:solidFill>
                  <a:schemeClr val="tx1"/>
                </a:solidFill>
              </a:rPr>
              <a:t>проектов </a:t>
            </a:r>
            <a:r>
              <a:rPr lang="ru-RU" altLang="ru-RU" sz="1500" b="1" dirty="0">
                <a:solidFill>
                  <a:schemeClr val="tx1"/>
                </a:solidFill>
              </a:rPr>
              <a:t>на общую сумму </a:t>
            </a:r>
            <a:r>
              <a:rPr lang="ru-RU" altLang="ru-RU" sz="1500" b="1" dirty="0" smtClean="0">
                <a:solidFill>
                  <a:schemeClr val="tx1"/>
                </a:solidFill>
              </a:rPr>
              <a:t>3,6 </a:t>
            </a:r>
            <a:r>
              <a:rPr lang="ru-RU" altLang="ru-RU" sz="1500" b="1" dirty="0">
                <a:solidFill>
                  <a:schemeClr val="tx1"/>
                </a:solidFill>
              </a:rPr>
              <a:t>млн. </a:t>
            </a:r>
            <a:r>
              <a:rPr lang="ru-RU" altLang="ru-RU" sz="1500" b="1" dirty="0" smtClean="0">
                <a:solidFill>
                  <a:schemeClr val="tx1"/>
                </a:solidFill>
              </a:rPr>
              <a:t>рублей, из них:</a:t>
            </a:r>
          </a:p>
          <a:p>
            <a:pPr algn="just">
              <a:defRPr/>
            </a:pPr>
            <a:r>
              <a:rPr lang="ru-RU" altLang="ru-RU" sz="1500" b="1" dirty="0" smtClean="0">
                <a:solidFill>
                  <a:schemeClr val="tx1"/>
                </a:solidFill>
              </a:rPr>
              <a:t>* 5 </a:t>
            </a:r>
            <a:r>
              <a:rPr lang="ru-RU" altLang="ru-RU" sz="1500" b="1" dirty="0">
                <a:solidFill>
                  <a:schemeClr val="tx1"/>
                </a:solidFill>
              </a:rPr>
              <a:t>проектов в области фундаментальных исследований;</a:t>
            </a:r>
          </a:p>
          <a:p>
            <a:pPr algn="just">
              <a:defRPr/>
            </a:pPr>
            <a:r>
              <a:rPr lang="ru-RU" altLang="ru-RU" sz="1500" b="1" dirty="0" smtClean="0">
                <a:solidFill>
                  <a:schemeClr val="tx1"/>
                </a:solidFill>
              </a:rPr>
              <a:t>* 10 </a:t>
            </a:r>
            <a:r>
              <a:rPr lang="ru-RU" altLang="ru-RU" sz="1500" b="1" dirty="0">
                <a:solidFill>
                  <a:schemeClr val="tx1"/>
                </a:solidFill>
              </a:rPr>
              <a:t>проектов в области гуманитарных наук</a:t>
            </a:r>
          </a:p>
          <a:p>
            <a:pPr marL="285750" indent="-285750" algn="just">
              <a:buFont typeface="Arial" pitchFamily="34" charset="0"/>
              <a:buChar char="•"/>
              <a:defRPr/>
            </a:pPr>
            <a:endParaRPr lang="ru-RU" altLang="ru-RU" sz="1200" i="1" dirty="0">
              <a:solidFill>
                <a:schemeClr val="tx1"/>
              </a:solidFill>
            </a:endParaRPr>
          </a:p>
          <a:p>
            <a:pPr marL="285750" indent="-285750" algn="just">
              <a:buFont typeface="Arial" pitchFamily="34" charset="0"/>
              <a:buChar char="•"/>
              <a:defRPr/>
            </a:pPr>
            <a:endParaRPr lang="ru-RU" altLang="ru-RU" sz="1200" i="1" dirty="0">
              <a:solidFill>
                <a:schemeClr val="tx1"/>
              </a:solidFill>
            </a:endParaRPr>
          </a:p>
          <a:p>
            <a:pPr marL="285750" indent="-285750" algn="just">
              <a:buFont typeface="Arial" pitchFamily="34" charset="0"/>
              <a:buChar char="•"/>
              <a:defRPr/>
            </a:pPr>
            <a:endParaRPr lang="ru-RU" altLang="ru-RU" sz="1200" i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148064" y="3789041"/>
            <a:ext cx="3572645" cy="2952326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sz="1600" b="1" dirty="0">
                <a:solidFill>
                  <a:schemeClr val="tx1"/>
                </a:solidFill>
              </a:rPr>
              <a:t>Финансирование прикладных научных исследований в интересах экономического и социального развития Республики Коми</a:t>
            </a:r>
          </a:p>
          <a:p>
            <a:pPr algn="just">
              <a:defRPr/>
            </a:pPr>
            <a:r>
              <a:rPr lang="ru-RU" sz="1600" dirty="0">
                <a:solidFill>
                  <a:schemeClr val="tx1"/>
                </a:solidFill>
              </a:rPr>
              <a:t>* </a:t>
            </a:r>
            <a:r>
              <a:rPr lang="ru-RU" sz="1600" b="1" dirty="0" smtClean="0">
                <a:solidFill>
                  <a:schemeClr val="tx1"/>
                </a:solidFill>
              </a:rPr>
              <a:t>Планируется </a:t>
            </a:r>
            <a:r>
              <a:rPr lang="ru-RU" sz="1600" b="1" dirty="0">
                <a:solidFill>
                  <a:schemeClr val="tx1"/>
                </a:solidFill>
              </a:rPr>
              <a:t>выполнение 4 научных работ на сумму 2,1 млн. рублей в угольной области, градостроительстве, </a:t>
            </a:r>
            <a:r>
              <a:rPr lang="ru-RU" sz="1600" b="1" dirty="0" err="1" smtClean="0">
                <a:solidFill>
                  <a:schemeClr val="tx1"/>
                </a:solidFill>
              </a:rPr>
              <a:t>стратегирование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tx1"/>
                </a:solidFill>
              </a:rPr>
              <a:t>развития территорий и Арктической зоны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6" name="AutoShape 20"/>
          <p:cNvSpPr>
            <a:spLocks noChangeArrowheads="1"/>
          </p:cNvSpPr>
          <p:nvPr/>
        </p:nvSpPr>
        <p:spPr bwMode="auto">
          <a:xfrm>
            <a:off x="8720709" y="4084638"/>
            <a:ext cx="389955" cy="1204976"/>
          </a:xfrm>
          <a:prstGeom prst="curvedLeftArrow">
            <a:avLst>
              <a:gd name="adj1" fmla="val 20804"/>
              <a:gd name="adj2" fmla="val 42376"/>
              <a:gd name="adj3" fmla="val 5706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00808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ru-RU" altLang="ru-RU" sz="180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" name="Блок-схема: альтернативный процесс 1"/>
          <p:cNvSpPr/>
          <p:nvPr/>
        </p:nvSpPr>
        <p:spPr>
          <a:xfrm>
            <a:off x="3635896" y="4177680"/>
            <a:ext cx="1512168" cy="2160240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</a:rPr>
              <a:t>Премии </a:t>
            </a:r>
            <a:r>
              <a:rPr lang="ru-RU" sz="1500" b="1" dirty="0">
                <a:solidFill>
                  <a:schemeClr val="tx1"/>
                </a:solidFill>
              </a:rPr>
              <a:t>Правительства</a:t>
            </a:r>
            <a:r>
              <a:rPr lang="ru-RU" sz="1500" b="1" dirty="0" smtClean="0">
                <a:solidFill>
                  <a:schemeClr val="tx1"/>
                </a:solidFill>
              </a:rPr>
              <a:t> Республики </a:t>
            </a:r>
            <a:r>
              <a:rPr lang="ru-RU" sz="1500" b="1" dirty="0">
                <a:solidFill>
                  <a:schemeClr val="tx1"/>
                </a:solidFill>
              </a:rPr>
              <a:t>Коми</a:t>
            </a:r>
            <a:r>
              <a:rPr lang="ru-RU" sz="1500" b="1" dirty="0" smtClean="0">
                <a:solidFill>
                  <a:schemeClr val="tx1"/>
                </a:solidFill>
              </a:rPr>
              <a:t> в области научных исследований</a:t>
            </a:r>
            <a:endParaRPr lang="ru-RU" sz="15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08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24769" y="1196752"/>
            <a:ext cx="7992888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kern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Подпрограмма 6 </a:t>
            </a:r>
            <a:r>
              <a:rPr lang="ru-RU" sz="2200" kern="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«Малое и среднее предпринимательство в Республике Коми»</a:t>
            </a:r>
          </a:p>
        </p:txBody>
      </p:sp>
      <p:pic>
        <p:nvPicPr>
          <p:cNvPr id="5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4607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41"/>
          <p:cNvSpPr>
            <a:spLocks noChangeArrowheads="1"/>
          </p:cNvSpPr>
          <p:nvPr/>
        </p:nvSpPr>
        <p:spPr bwMode="auto">
          <a:xfrm>
            <a:off x="2268538" y="620713"/>
            <a:ext cx="48244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EE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Министерство экономического развития Республики Коми</a:t>
            </a:r>
          </a:p>
        </p:txBody>
      </p:sp>
      <p:pic>
        <p:nvPicPr>
          <p:cNvPr id="7" name="Picture 40" descr="qge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8159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7"/>
          <p:cNvSpPr>
            <a:spLocks noGrp="1" noChangeArrowheads="1"/>
          </p:cNvSpPr>
          <p:nvPr>
            <p:ph idx="1"/>
          </p:nvPr>
        </p:nvSpPr>
        <p:spPr>
          <a:xfrm>
            <a:off x="230981" y="2132856"/>
            <a:ext cx="8713788" cy="1150937"/>
          </a:xfrm>
          <a:prstGeom prst="downArrowCallout">
            <a:avLst>
              <a:gd name="adj1" fmla="val 156414"/>
              <a:gd name="adj2" fmla="val 156414"/>
              <a:gd name="adj3" fmla="val 16667"/>
              <a:gd name="adj4" fmla="val 66667"/>
            </a:avLst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2000" b="1" i="1" kern="0" dirty="0">
                <a:latin typeface="Arial" pitchFamily="34" charset="0"/>
                <a:cs typeface="Arial" pitchFamily="34" charset="0"/>
              </a:rPr>
              <a:t>Цель подпрограммы – развитие малого и среднего предпринимательства в Республике Коми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84234" y="3429000"/>
            <a:ext cx="2375532" cy="3600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i="1" kern="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Arial Narrow" pitchFamily="34" charset="0"/>
              </a:rPr>
              <a:t>задачи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3384234" y="3789040"/>
            <a:ext cx="792163" cy="388937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4987448" y="3789040"/>
            <a:ext cx="792162" cy="388937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47638" y="4293096"/>
            <a:ext cx="4392612" cy="14636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благоприятной среды для развития малого и среднего предпринимательства в Республике Коми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80744" y="4293095"/>
            <a:ext cx="4318000" cy="14636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Усиление рыночных позиций субъектов малого и среднего предпринимательства в Республике Коми</a:t>
            </a:r>
          </a:p>
        </p:txBody>
      </p:sp>
    </p:spTree>
    <p:extLst>
      <p:ext uri="{BB962C8B-B14F-4D97-AF65-F5344CB8AC3E}">
        <p14:creationId xmlns:p14="http://schemas.microsoft.com/office/powerpoint/2010/main" val="377364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4607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0" descr="qge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8159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1"/>
          <p:cNvSpPr>
            <a:spLocks noChangeArrowheads="1"/>
          </p:cNvSpPr>
          <p:nvPr/>
        </p:nvSpPr>
        <p:spPr bwMode="auto">
          <a:xfrm>
            <a:off x="2268538" y="620713"/>
            <a:ext cx="48244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EE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Министерство экономического развития Республики Коми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07988" y="1922885"/>
            <a:ext cx="4830266" cy="475252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endParaRPr lang="ru-RU" alt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charset="0"/>
              <a:buChar char="•"/>
              <a:defRPr/>
            </a:pPr>
            <a:r>
              <a:rPr lang="ru-RU" alt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alt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реализацию муниципальных программ</a:t>
            </a:r>
          </a:p>
          <a:p>
            <a:pPr algn="just">
              <a:defRPr/>
            </a:pPr>
            <a:r>
              <a:rPr lang="ru-RU" alt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(18 МО МР и ГО </a:t>
            </a:r>
          </a:p>
          <a:p>
            <a:pPr algn="just">
              <a:defRPr/>
            </a:pP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и 1 МО городского поселения)</a:t>
            </a:r>
          </a:p>
          <a:p>
            <a:pPr marL="285750" indent="-285750" algn="just">
              <a:buFont typeface="Arial" charset="0"/>
              <a:buChar char="•"/>
              <a:defRPr/>
            </a:pPr>
            <a:endParaRPr lang="ru-RU" alt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charset="0"/>
              <a:buChar char="•"/>
              <a:defRPr/>
            </a:pPr>
            <a:r>
              <a:rPr lang="ru-RU" alt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alt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расходов на реализацию малых проектов в сфере </a:t>
            </a:r>
            <a:r>
              <a:rPr lang="ru-RU" alt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предпринимательства (13 малых проектов в 12 МО ГО и МО МР)</a:t>
            </a:r>
          </a:p>
          <a:p>
            <a:pPr marL="285750" indent="-285750" algn="just">
              <a:buFont typeface="Arial" charset="0"/>
              <a:buChar char="•"/>
              <a:defRPr/>
            </a:pPr>
            <a:endParaRPr lang="ru-RU" alt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  <a:defRPr/>
            </a:pPr>
            <a:endParaRPr lang="ru-RU" altLang="ru-RU" sz="1200" i="1" dirty="0">
              <a:solidFill>
                <a:prstClr val="black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300192" y="2636911"/>
            <a:ext cx="2420517" cy="3168353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Объем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финансирования в 2015 году – 114,3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рублей,  в том числе 85,9 млн. рублей из федерального бюджета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5436096" y="3408760"/>
            <a:ext cx="684076" cy="1043981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4769" y="895350"/>
            <a:ext cx="7992888" cy="87746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alt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муниципальных программ, содержащих мероприятия, направленные на развитие малого и среднего предпринимательства</a:t>
            </a:r>
          </a:p>
        </p:txBody>
      </p:sp>
    </p:spTree>
    <p:extLst>
      <p:ext uri="{BB962C8B-B14F-4D97-AF65-F5344CB8AC3E}">
        <p14:creationId xmlns:p14="http://schemas.microsoft.com/office/powerpoint/2010/main" val="361223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4607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0" descr="qge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8159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1"/>
          <p:cNvSpPr>
            <a:spLocks noChangeArrowheads="1"/>
          </p:cNvSpPr>
          <p:nvPr/>
        </p:nvSpPr>
        <p:spPr bwMode="auto">
          <a:xfrm>
            <a:off x="2268538" y="620713"/>
            <a:ext cx="48244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EE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Министерство экономического развития Республики Коми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115616" y="1052736"/>
            <a:ext cx="7632848" cy="79208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Финансовая поддержка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субъектов малого и среднего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предпринимательства</a:t>
            </a:r>
            <a:endParaRPr lang="ru-RU" altLang="ru-RU" sz="2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07987" y="1988840"/>
            <a:ext cx="5964213" cy="467716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r>
              <a:rPr lang="ru-RU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убсидирование </a:t>
            </a:r>
            <a:r>
              <a:rPr lang="ru-RU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 затрат (расходов</a:t>
            </a:r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):</a:t>
            </a:r>
            <a:endParaRPr lang="ru-RU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на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уплату лизинговых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платежей;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на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уплату процентов по кредитам, привлеченным в кредитных организациях для приобретения основных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средств;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по участию в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выставочно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-ярмарочных мероприятиях и конкурсах профессионального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мастерства;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4) на проведение оценки и страхования имущества, передаваемого в залог по договорам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займа;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5) на проведение обязательного подтверждения соответствия продовольственного сырья и пищевой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продукции; 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6) на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проведение обязательного подтверждения соответствия швейной и текстильной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продукции</a:t>
            </a:r>
          </a:p>
        </p:txBody>
      </p:sp>
      <p:sp>
        <p:nvSpPr>
          <p:cNvPr id="17" name="Стрелка вправо 16"/>
          <p:cNvSpPr/>
          <p:nvPr/>
        </p:nvSpPr>
        <p:spPr>
          <a:xfrm>
            <a:off x="6480104" y="3573015"/>
            <a:ext cx="539952" cy="1656185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092950" y="3176971"/>
            <a:ext cx="1655514" cy="244827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Объем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финансиро-вания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2015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43,3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 рублей</a:t>
            </a:r>
          </a:p>
        </p:txBody>
      </p:sp>
    </p:spTree>
    <p:extLst>
      <p:ext uri="{BB962C8B-B14F-4D97-AF65-F5344CB8AC3E}">
        <p14:creationId xmlns:p14="http://schemas.microsoft.com/office/powerpoint/2010/main" val="50221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6725" y="2501900"/>
            <a:ext cx="4175125" cy="3938588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800100" lvl="1" indent="-342900" algn="ctr">
              <a:buFont typeface="Wingdings" pitchFamily="2" charset="2"/>
              <a:buChar char="Ø"/>
              <a:defRPr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 algn="ctr">
              <a:buFont typeface="Wingdings" pitchFamily="2" charset="2"/>
              <a:buChar char="Ø"/>
              <a:defRPr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 algn="ctr">
              <a:buFont typeface="Wingdings" pitchFamily="2" charset="2"/>
              <a:buChar char="Ø"/>
              <a:defRPr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 algn="ctr">
              <a:buFont typeface="Wingdings" pitchFamily="2" charset="2"/>
              <a:buChar char="Ø"/>
              <a:defRPr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  <a:ea typeface="Calibri"/>
                <a:cs typeface="Times New Roman" pitchFamily="18" charset="0"/>
              </a:rPr>
              <a:t>«Стратегическое планирование в Республике Коми»</a:t>
            </a:r>
          </a:p>
          <a:p>
            <a:pPr>
              <a:defRPr/>
            </a:pPr>
            <a:endParaRPr lang="ru-RU" sz="1000" b="1" i="1" dirty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  <a:ea typeface="Calibri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  <a:ea typeface="Calibri"/>
                <a:cs typeface="Times New Roman" pitchFamily="18" charset="0"/>
              </a:rPr>
              <a:t>«Инвестиционный климат в Республике Коми»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endParaRPr lang="ru-RU" sz="1000" b="1" i="1" dirty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  <a:ea typeface="Calibri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  <a:ea typeface="Calibri"/>
                <a:cs typeface="Times New Roman" pitchFamily="18" charset="0"/>
              </a:rPr>
              <a:t>«Конкуренция в Республике Коми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  <a:ea typeface="Calibri"/>
                <a:cs typeface="Times New Roman" pitchFamily="18" charset="0"/>
              </a:rPr>
              <a:t>»</a:t>
            </a:r>
            <a:endParaRPr lang="ru-RU" sz="2000" b="1" i="1" dirty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  <a:ea typeface="Calibri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ru-RU" sz="1000" b="1" i="1" dirty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  <a:ea typeface="Calibri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  <a:ea typeface="Calibri"/>
                <a:cs typeface="Times New Roman" pitchFamily="18" charset="0"/>
              </a:rPr>
              <a:t>«Социально-трудовые отношения в Республике Коми»</a:t>
            </a:r>
          </a:p>
          <a:p>
            <a:pPr marL="342900" indent="-342900" algn="ctr">
              <a:buFont typeface="Wingdings" pitchFamily="2" charset="2"/>
              <a:buChar char="Ø"/>
              <a:defRPr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 algn="ctr">
              <a:buFont typeface="Wingdings" pitchFamily="2" charset="2"/>
              <a:buChar char="Ø"/>
              <a:defRPr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 algn="ctr">
              <a:buFont typeface="Wingdings" pitchFamily="2" charset="2"/>
              <a:buChar char="Ø"/>
              <a:defRPr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 algn="ctr">
              <a:buFont typeface="Wingdings" pitchFamily="2" charset="2"/>
              <a:buChar char="Ø"/>
              <a:defRPr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defRPr/>
            </a:pPr>
            <a:endParaRPr lang="ru-RU" sz="1100" dirty="0">
              <a:ea typeface="Calibri"/>
              <a:cs typeface="Times New Roman"/>
            </a:endParaRPr>
          </a:p>
          <a:p>
            <a:pPr algn="ctr">
              <a:defRPr/>
            </a:pPr>
            <a:endParaRPr lang="ru-RU" sz="1400" dirty="0">
              <a:ea typeface="Calibri"/>
              <a:cs typeface="Times New Roman"/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06938" y="2516188"/>
            <a:ext cx="4176712" cy="3933825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lin ang="2700000" scaled="1"/>
            <a:tileRect/>
          </a:gra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buFont typeface="Wingdings" pitchFamily="2" charset="2"/>
              <a:buChar char="Ø"/>
              <a:defRPr/>
            </a:pPr>
            <a:endParaRPr lang="ru-RU" sz="20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marL="342900" indent="-342900" algn="ctr">
              <a:buFont typeface="Wingdings" pitchFamily="2" charset="2"/>
              <a:buChar char="Ø"/>
              <a:defRPr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marL="342900" indent="-342900" algn="ctr">
              <a:buFont typeface="Wingdings" pitchFamily="2" charset="2"/>
              <a:buChar char="Ø"/>
              <a:defRPr/>
            </a:pP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  <a:ea typeface="Calibri"/>
                <a:cs typeface="Times New Roman"/>
              </a:rPr>
              <a:t>«Наука и инновации в Республике Коми»</a:t>
            </a:r>
          </a:p>
          <a:p>
            <a:pPr marL="342900" indent="-342900" algn="just">
              <a:buFont typeface="Wingdings" pitchFamily="2" charset="2"/>
              <a:buChar char="Ø"/>
              <a:defRPr/>
            </a:pPr>
            <a:endParaRPr lang="ru-RU" sz="1000" b="1" i="1" dirty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  <a:ea typeface="Calibri"/>
              <a:cs typeface="Times New Roman"/>
            </a:endParaRPr>
          </a:p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  <a:ea typeface="Calibri"/>
                <a:cs typeface="Times New Roman"/>
              </a:rPr>
              <a:t>«Малое и среднее предпринимательство в Республике Коми»</a:t>
            </a:r>
          </a:p>
          <a:p>
            <a:pPr marL="342900" indent="-342900" algn="just">
              <a:buFont typeface="Wingdings" pitchFamily="2" charset="2"/>
              <a:buChar char="Ø"/>
              <a:defRPr/>
            </a:pPr>
            <a:endParaRPr lang="ru-RU" sz="1000" b="1" i="1" dirty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  <a:ea typeface="Calibri"/>
              <a:cs typeface="Times New Roman"/>
            </a:endParaRPr>
          </a:p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  <a:ea typeface="Calibri"/>
                <a:cs typeface="Times New Roman"/>
              </a:rPr>
              <a:t>«Въездной и внутренний туризм на территории Республики Коми»</a:t>
            </a:r>
          </a:p>
          <a:p>
            <a:pPr marL="342900" indent="-342900" algn="just">
              <a:buFont typeface="Wingdings" pitchFamily="2" charset="2"/>
              <a:buChar char="Ø"/>
              <a:defRPr/>
            </a:pPr>
            <a:endParaRPr lang="ru-RU" sz="1000" b="1" i="1" dirty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  <a:ea typeface="Calibri"/>
              <a:cs typeface="Times New Roman"/>
            </a:endParaRPr>
          </a:p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  <a:ea typeface="Calibri"/>
                <a:cs typeface="Times New Roman"/>
              </a:rPr>
              <a:t>«Обеспечение реализации Государственной программы»</a:t>
            </a:r>
          </a:p>
          <a:p>
            <a:pPr algn="ctr">
              <a:defRPr/>
            </a:pPr>
            <a:endParaRPr lang="ru-RU" sz="1000" b="1" i="1" dirty="0">
              <a:solidFill>
                <a:schemeClr val="tx1">
                  <a:lumMod val="95000"/>
                  <a:lumOff val="5000"/>
                </a:schemeClr>
              </a:solidFill>
              <a:latin typeface="Arial Narrow" pitchFamily="34" charset="0"/>
              <a:ea typeface="Calibri"/>
              <a:cs typeface="Times New Roman"/>
            </a:endParaRPr>
          </a:p>
          <a:p>
            <a:pPr algn="ctr">
              <a:defRPr/>
            </a:pPr>
            <a:endParaRPr lang="ru-RU" sz="1100" dirty="0">
              <a:solidFill>
                <a:schemeClr val="tx1">
                  <a:lumMod val="95000"/>
                  <a:lumOff val="5000"/>
                </a:schemeClr>
              </a:solidFill>
              <a:ea typeface="Calibri"/>
              <a:cs typeface="Times New Roman"/>
            </a:endParaRPr>
          </a:p>
          <a:p>
            <a:pPr algn="ctr">
              <a:defRPr/>
            </a:pPr>
            <a:endParaRPr lang="ru-RU" sz="1400" dirty="0">
              <a:ea typeface="Calibri"/>
              <a:cs typeface="Times New Roman"/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3456781" y="1978588"/>
            <a:ext cx="2447925" cy="52546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4607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41"/>
          <p:cNvSpPr>
            <a:spLocks noChangeArrowheads="1"/>
          </p:cNvSpPr>
          <p:nvPr/>
        </p:nvSpPr>
        <p:spPr bwMode="auto">
          <a:xfrm>
            <a:off x="2268538" y="620713"/>
            <a:ext cx="48244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EE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Министерство экономического развития Республики Коми</a:t>
            </a:r>
          </a:p>
        </p:txBody>
      </p:sp>
      <p:pic>
        <p:nvPicPr>
          <p:cNvPr id="10" name="Picture 40" descr="qge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8159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682253" y="1052736"/>
            <a:ext cx="8229600" cy="83661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Подпрограммы государственной программы </a:t>
            </a:r>
          </a:p>
          <a:p>
            <a:r>
              <a:rPr lang="ru-RU" alt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Коми «Развитие экономики»</a:t>
            </a:r>
            <a:endParaRPr lang="ru-RU" alt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46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5975" y="2492896"/>
            <a:ext cx="7716465" cy="1143000"/>
          </a:xfr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4607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1"/>
          <p:cNvSpPr>
            <a:spLocks noChangeArrowheads="1"/>
          </p:cNvSpPr>
          <p:nvPr/>
        </p:nvSpPr>
        <p:spPr bwMode="auto">
          <a:xfrm>
            <a:off x="2268538" y="620713"/>
            <a:ext cx="48244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EE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Министерство экономического развития Республики Коми</a:t>
            </a:r>
          </a:p>
        </p:txBody>
      </p:sp>
      <p:pic>
        <p:nvPicPr>
          <p:cNvPr id="6" name="Picture 40" descr="qge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8159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1200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96532" y="1207786"/>
            <a:ext cx="8229600" cy="83661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«Обеспечение устойчивого экономического  развития Республики Коми»</a:t>
            </a: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4607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41"/>
          <p:cNvSpPr>
            <a:spLocks noChangeArrowheads="1"/>
          </p:cNvSpPr>
          <p:nvPr/>
        </p:nvSpPr>
        <p:spPr bwMode="auto">
          <a:xfrm>
            <a:off x="2268538" y="620713"/>
            <a:ext cx="48244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EE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Министерство экономического развития Республики Коми</a:t>
            </a:r>
          </a:p>
        </p:txBody>
      </p:sp>
      <p:pic>
        <p:nvPicPr>
          <p:cNvPr id="8" name="Picture 40" descr="qge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8159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60349" y="3510720"/>
            <a:ext cx="4824413" cy="10103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Объем инвестиций в основной капитал по отношению к ВРП,</a:t>
            </a:r>
            <a:r>
              <a:rPr lang="ru-RU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%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86125" y="4905065"/>
            <a:ext cx="4824413" cy="103115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Реальные располагаемые денежные доходы населения,</a:t>
            </a:r>
            <a:r>
              <a:rPr lang="ru-RU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%</a:t>
            </a:r>
          </a:p>
        </p:txBody>
      </p:sp>
      <p:sp>
        <p:nvSpPr>
          <p:cNvPr id="15" name="Овал 14"/>
          <p:cNvSpPr/>
          <p:nvPr/>
        </p:nvSpPr>
        <p:spPr>
          <a:xfrm>
            <a:off x="5195886" y="2757760"/>
            <a:ext cx="1800225" cy="599232"/>
          </a:xfrm>
          <a:prstGeom prst="ellipse">
            <a:avLst/>
          </a:prstGeom>
          <a:solidFill>
            <a:schemeClr val="accent3">
              <a:lumMod val="60000"/>
              <a:lumOff val="40000"/>
              <a:alpha val="83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2015 </a:t>
            </a:r>
            <a:endParaRPr lang="ru-RU" sz="20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</a:rPr>
              <a:t>план</a:t>
            </a:r>
          </a:p>
        </p:txBody>
      </p:sp>
      <p:sp>
        <p:nvSpPr>
          <p:cNvPr id="18" name="Овал 17"/>
          <p:cNvSpPr/>
          <p:nvPr/>
        </p:nvSpPr>
        <p:spPr>
          <a:xfrm>
            <a:off x="7092950" y="2757759"/>
            <a:ext cx="1800225" cy="599233"/>
          </a:xfrm>
          <a:prstGeom prst="ellipse">
            <a:avLst/>
          </a:prstGeom>
          <a:solidFill>
            <a:schemeClr val="accent3">
              <a:lumMod val="60000"/>
              <a:lumOff val="40000"/>
              <a:alpha val="83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2015 </a:t>
            </a:r>
            <a:r>
              <a:rPr lang="ru-RU" sz="2000" dirty="0">
                <a:solidFill>
                  <a:schemeClr val="tx1"/>
                </a:solidFill>
              </a:rPr>
              <a:t>оценка</a:t>
            </a:r>
          </a:p>
        </p:txBody>
      </p:sp>
      <p:sp>
        <p:nvSpPr>
          <p:cNvPr id="20" name="Овал 19"/>
          <p:cNvSpPr/>
          <p:nvPr/>
        </p:nvSpPr>
        <p:spPr>
          <a:xfrm>
            <a:off x="5476081" y="3787272"/>
            <a:ext cx="1311275" cy="57783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25,0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5508104" y="5192042"/>
            <a:ext cx="1311275" cy="61322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103,0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7396409" y="3787272"/>
            <a:ext cx="1309687" cy="57783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27,0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7308304" y="5192042"/>
            <a:ext cx="1311275" cy="61322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99,0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612354" y="2289708"/>
            <a:ext cx="4068390" cy="1139292"/>
          </a:xfrm>
          <a:prstGeom prst="downArrow">
            <a:avLst>
              <a:gd name="adj1" fmla="val 50000"/>
              <a:gd name="adj2" fmla="val 48982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746449" y="2542315"/>
            <a:ext cx="1800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Индикаторы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301127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19684" y="1052736"/>
            <a:ext cx="8244408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kern="0" dirty="0" smtClean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Подпрограмма 1 </a:t>
            </a:r>
            <a:r>
              <a:rPr lang="ru-RU" sz="2200" b="1" kern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«Стратегическое планирование в Республике Коми»</a:t>
            </a:r>
          </a:p>
        </p:txBody>
      </p:sp>
      <p:pic>
        <p:nvPicPr>
          <p:cNvPr id="5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4607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41"/>
          <p:cNvSpPr>
            <a:spLocks noChangeArrowheads="1"/>
          </p:cNvSpPr>
          <p:nvPr/>
        </p:nvSpPr>
        <p:spPr bwMode="auto">
          <a:xfrm>
            <a:off x="2268538" y="620713"/>
            <a:ext cx="48244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EE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Министерство экономического развития Республики Коми</a:t>
            </a:r>
          </a:p>
        </p:txBody>
      </p:sp>
      <p:pic>
        <p:nvPicPr>
          <p:cNvPr id="8" name="Picture 40" descr="qge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8159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7"/>
          <p:cNvSpPr>
            <a:spLocks noGrp="1" noChangeArrowheads="1"/>
          </p:cNvSpPr>
          <p:nvPr>
            <p:ph idx="1"/>
          </p:nvPr>
        </p:nvSpPr>
        <p:spPr>
          <a:xfrm>
            <a:off x="266700" y="1988840"/>
            <a:ext cx="8713788" cy="1150937"/>
          </a:xfrm>
          <a:prstGeom prst="downArrowCallout">
            <a:avLst>
              <a:gd name="adj1" fmla="val 156414"/>
              <a:gd name="adj2" fmla="val 156414"/>
              <a:gd name="adj3" fmla="val 16667"/>
              <a:gd name="adj4" fmla="val 66667"/>
            </a:avLst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2000" b="1" i="1" kern="0" dirty="0" smtClean="0">
                <a:latin typeface="Arial" pitchFamily="34" charset="0"/>
                <a:cs typeface="Arial" pitchFamily="34" charset="0"/>
              </a:rPr>
              <a:t>Цель подпрограммы </a:t>
            </a:r>
            <a:r>
              <a:rPr lang="ru-RU" sz="2000" b="1" i="1" kern="0" dirty="0">
                <a:latin typeface="Arial" pitchFamily="34" charset="0"/>
                <a:cs typeface="Arial" pitchFamily="34" charset="0"/>
              </a:rPr>
              <a:t>- функционирование комплексной системы стратегического  планирования в Республике Коми. </a:t>
            </a:r>
            <a:endParaRPr lang="ru-RU" sz="2000" b="1" kern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84234" y="3284984"/>
            <a:ext cx="2375532" cy="3600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i="1" kern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latin typeface="Arial Narrow" pitchFamily="34" charset="0"/>
              </a:rPr>
              <a:t>задачи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3384234" y="3645024"/>
            <a:ext cx="792163" cy="388937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4917282" y="3645024"/>
            <a:ext cx="792162" cy="390525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9992" y="4221088"/>
            <a:ext cx="4392612" cy="16002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Развитие программно-целевого планирования в Республике Коми</a:t>
            </a:r>
          </a:p>
          <a:p>
            <a:pPr algn="ctr">
              <a:defRPr/>
            </a:pPr>
            <a:endParaRPr lang="ru-RU" sz="2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8744" y="4221088"/>
            <a:ext cx="4319588" cy="16002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Осуществление анализа и прогнозирования социально-экономического развития Республики Коми</a:t>
            </a:r>
            <a:endParaRPr lang="ru-RU" sz="16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41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/>
          </p:cNvSpPr>
          <p:nvPr/>
        </p:nvSpPr>
        <p:spPr bwMode="auto">
          <a:xfrm>
            <a:off x="899591" y="764703"/>
            <a:ext cx="7993583" cy="504057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Стратегическое планирование и прогнозирование</a:t>
            </a:r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 bwMode="auto">
          <a:xfrm>
            <a:off x="6502856" y="1363679"/>
            <a:ext cx="2533640" cy="1777057"/>
          </a:xfrm>
          <a:prstGeom prst="snip2Diag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ru-RU" b="1" kern="0" dirty="0">
                <a:solidFill>
                  <a:schemeClr val="tx1"/>
                </a:solidFill>
                <a:latin typeface="Arial Narrow" pitchFamily="34" charset="0"/>
              </a:rPr>
              <a:t>Принят </a:t>
            </a:r>
          </a:p>
          <a:p>
            <a:pPr algn="ctr">
              <a:defRPr/>
            </a:pPr>
            <a:r>
              <a:rPr lang="ru-RU" b="1" kern="0" dirty="0">
                <a:solidFill>
                  <a:schemeClr val="tx1"/>
                </a:solidFill>
                <a:latin typeface="Arial Narrow" pitchFamily="34" charset="0"/>
              </a:rPr>
              <a:t>Закон </a:t>
            </a:r>
            <a:r>
              <a:rPr lang="ru-RU" b="1" kern="0" dirty="0" smtClean="0">
                <a:solidFill>
                  <a:schemeClr val="tx1"/>
                </a:solidFill>
                <a:latin typeface="Arial Narrow" pitchFamily="34" charset="0"/>
              </a:rPr>
              <a:t>РК от </a:t>
            </a:r>
            <a:r>
              <a:rPr lang="ru-RU" b="1" kern="0" dirty="0">
                <a:solidFill>
                  <a:schemeClr val="tx1"/>
                </a:solidFill>
                <a:latin typeface="Arial Narrow" pitchFamily="34" charset="0"/>
              </a:rPr>
              <a:t>23.06.2015 </a:t>
            </a:r>
            <a:endParaRPr lang="ru-RU" b="1" kern="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>
              <a:defRPr/>
            </a:pPr>
            <a:r>
              <a:rPr lang="ru-RU" b="1" kern="0" dirty="0" smtClean="0">
                <a:solidFill>
                  <a:schemeClr val="tx1"/>
                </a:solidFill>
                <a:latin typeface="Arial Narrow" pitchFamily="34" charset="0"/>
              </a:rPr>
              <a:t>№ </a:t>
            </a:r>
            <a:r>
              <a:rPr lang="ru-RU" b="1" kern="0" dirty="0">
                <a:solidFill>
                  <a:schemeClr val="tx1"/>
                </a:solidFill>
                <a:latin typeface="Arial Narrow" pitchFamily="34" charset="0"/>
              </a:rPr>
              <a:t>55-РЗ</a:t>
            </a:r>
          </a:p>
          <a:p>
            <a:pPr algn="ctr">
              <a:defRPr/>
            </a:pPr>
            <a:r>
              <a:rPr lang="ru-RU" b="1" kern="0" dirty="0">
                <a:solidFill>
                  <a:schemeClr val="tx1"/>
                </a:solidFill>
                <a:latin typeface="Arial Narrow" pitchFamily="34" charset="0"/>
              </a:rPr>
              <a:t>«О стратегическом </a:t>
            </a:r>
          </a:p>
          <a:p>
            <a:pPr algn="ctr">
              <a:defRPr/>
            </a:pPr>
            <a:r>
              <a:rPr lang="ru-RU" b="1" kern="0" dirty="0">
                <a:solidFill>
                  <a:schemeClr val="tx1"/>
                </a:solidFill>
                <a:latin typeface="Arial Narrow" pitchFamily="34" charset="0"/>
              </a:rPr>
              <a:t>планировании в РК» </a:t>
            </a:r>
          </a:p>
        </p:txBody>
      </p:sp>
      <p:sp>
        <p:nvSpPr>
          <p:cNvPr id="9" name="Прямоугольник с двумя вырезанными противолежащими углами 8"/>
          <p:cNvSpPr/>
          <p:nvPr/>
        </p:nvSpPr>
        <p:spPr bwMode="auto">
          <a:xfrm>
            <a:off x="6545367" y="3914171"/>
            <a:ext cx="2354262" cy="2415117"/>
          </a:xfrm>
          <a:prstGeom prst="snip2Diag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ru-RU" b="1" kern="0" dirty="0">
                <a:solidFill>
                  <a:schemeClr val="tx1"/>
                </a:solidFill>
                <a:latin typeface="Arial Narrow" pitchFamily="34" charset="0"/>
              </a:rPr>
              <a:t>Мониторинг и </a:t>
            </a:r>
          </a:p>
          <a:p>
            <a:pPr algn="ctr">
              <a:defRPr/>
            </a:pPr>
            <a:r>
              <a:rPr lang="ru-RU" b="1" kern="0" dirty="0">
                <a:solidFill>
                  <a:schemeClr val="tx1"/>
                </a:solidFill>
                <a:latin typeface="Arial Narrow" pitchFamily="34" charset="0"/>
              </a:rPr>
              <a:t>контроль реализации </a:t>
            </a:r>
          </a:p>
          <a:p>
            <a:pPr algn="ctr">
              <a:defRPr/>
            </a:pPr>
            <a:r>
              <a:rPr lang="ru-RU" b="1" kern="0" dirty="0">
                <a:solidFill>
                  <a:schemeClr val="tx1"/>
                </a:solidFill>
                <a:latin typeface="Arial Narrow" pitchFamily="34" charset="0"/>
              </a:rPr>
              <a:t>стратегических </a:t>
            </a:r>
          </a:p>
          <a:p>
            <a:pPr algn="ctr">
              <a:defRPr/>
            </a:pPr>
            <a:r>
              <a:rPr lang="ru-RU" b="1" kern="0" dirty="0">
                <a:solidFill>
                  <a:schemeClr val="tx1"/>
                </a:solidFill>
                <a:latin typeface="Arial Narrow" pitchFamily="34" charset="0"/>
              </a:rPr>
              <a:t>документов </a:t>
            </a:r>
            <a:r>
              <a:rPr lang="ru-RU" b="1" kern="0" dirty="0" smtClean="0">
                <a:solidFill>
                  <a:schemeClr val="tx1"/>
                </a:solidFill>
                <a:latin typeface="Arial Narrow" pitchFamily="34" charset="0"/>
              </a:rPr>
              <a:t>РК</a:t>
            </a:r>
            <a:endParaRPr lang="ru-RU" b="1" kern="0" dirty="0">
              <a:solidFill>
                <a:schemeClr val="tx1"/>
              </a:solidFill>
              <a:latin typeface="Arial Narrow" pitchFamily="34" charset="0"/>
            </a:endParaRPr>
          </a:p>
          <a:p>
            <a:pPr algn="ctr">
              <a:defRPr/>
            </a:pPr>
            <a:r>
              <a:rPr lang="ru-RU" sz="2000" b="1" kern="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1300" b="1" kern="0" dirty="0">
                <a:solidFill>
                  <a:schemeClr val="tx1"/>
                </a:solidFill>
                <a:latin typeface="Arial Narrow" pitchFamily="34" charset="0"/>
              </a:rPr>
              <a:t>(в течение всего периода)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540" y="3230983"/>
            <a:ext cx="2029270" cy="142224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kern="0" dirty="0">
              <a:solidFill>
                <a:srgbClr val="003399"/>
              </a:solidFill>
              <a:latin typeface="Arial Narrow" pitchFamily="34" charset="0"/>
            </a:endParaRPr>
          </a:p>
          <a:p>
            <a:pPr algn="ctr">
              <a:defRPr/>
            </a:pPr>
            <a:r>
              <a:rPr lang="ru-RU" b="1" kern="0" dirty="0">
                <a:solidFill>
                  <a:schemeClr val="tx1"/>
                </a:solidFill>
                <a:latin typeface="Arial Narrow" pitchFamily="34" charset="0"/>
              </a:rPr>
              <a:t>Новая редакция Стратегии </a:t>
            </a:r>
          </a:p>
          <a:p>
            <a:pPr algn="ctr">
              <a:defRPr/>
            </a:pPr>
            <a:r>
              <a:rPr lang="ru-RU" b="1" kern="0" dirty="0">
                <a:solidFill>
                  <a:schemeClr val="tx1"/>
                </a:solidFill>
                <a:latin typeface="Arial Narrow" pitchFamily="34" charset="0"/>
              </a:rPr>
              <a:t>до 2030 года</a:t>
            </a:r>
            <a:r>
              <a:rPr lang="ru-RU" sz="1600" b="1" kern="0" dirty="0">
                <a:solidFill>
                  <a:schemeClr val="tx1"/>
                </a:solidFill>
                <a:latin typeface="Arial Narrow" pitchFamily="34" charset="0"/>
              </a:rPr>
              <a:t> </a:t>
            </a:r>
          </a:p>
          <a:p>
            <a:pPr algn="ctr">
              <a:spcBef>
                <a:spcPts val="600"/>
              </a:spcBef>
              <a:defRPr/>
            </a:pPr>
            <a:r>
              <a:rPr lang="ru-RU" sz="1300" b="1" kern="0" dirty="0">
                <a:solidFill>
                  <a:schemeClr val="tx1"/>
                </a:solidFill>
                <a:latin typeface="Arial Narrow" pitchFamily="34" charset="0"/>
              </a:rPr>
              <a:t>(проект - до 01.11.2015 )</a:t>
            </a:r>
          </a:p>
          <a:p>
            <a:pPr algn="ctr">
              <a:defRPr/>
            </a:pPr>
            <a:endParaRPr lang="ru-RU" dirty="0">
              <a:solidFill>
                <a:srgbClr val="006666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2459" y="3196977"/>
            <a:ext cx="3240087" cy="14902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kern="0" dirty="0">
              <a:solidFill>
                <a:srgbClr val="003399"/>
              </a:solidFill>
              <a:latin typeface="Arial Narrow" pitchFamily="34" charset="0"/>
            </a:endParaRPr>
          </a:p>
          <a:p>
            <a:pPr algn="ctr">
              <a:defRPr/>
            </a:pPr>
            <a:r>
              <a:rPr lang="ru-RU" b="1" kern="0" dirty="0">
                <a:solidFill>
                  <a:schemeClr val="tx1"/>
                </a:solidFill>
                <a:latin typeface="Arial Narrow" pitchFamily="34" charset="0"/>
              </a:rPr>
              <a:t>Прогноз социально-экономического развития РК </a:t>
            </a:r>
          </a:p>
          <a:p>
            <a:pPr algn="ctr">
              <a:defRPr/>
            </a:pPr>
            <a:r>
              <a:rPr lang="ru-RU" b="1" kern="0" dirty="0">
                <a:solidFill>
                  <a:schemeClr val="tx1"/>
                </a:solidFill>
                <a:latin typeface="Arial Narrow" pitchFamily="34" charset="0"/>
              </a:rPr>
              <a:t>на период до 2030 года</a:t>
            </a:r>
          </a:p>
          <a:p>
            <a:pPr algn="ctr">
              <a:spcBef>
                <a:spcPts val="600"/>
              </a:spcBef>
              <a:defRPr/>
            </a:pPr>
            <a:r>
              <a:rPr lang="ru-RU" sz="1300" b="1" kern="0" dirty="0">
                <a:solidFill>
                  <a:schemeClr val="tx1"/>
                </a:solidFill>
                <a:latin typeface="Arial Narrow" pitchFamily="34" charset="0"/>
              </a:rPr>
              <a:t>(проект внесен в ГПУ 12.08.2015 /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1300" b="1" kern="0" dirty="0">
                <a:solidFill>
                  <a:schemeClr val="tx1"/>
                </a:solidFill>
                <a:latin typeface="Arial Narrow" pitchFamily="34" charset="0"/>
              </a:rPr>
              <a:t>срок по 410-р - до 10.09.2015 г.)</a:t>
            </a:r>
          </a:p>
          <a:p>
            <a:pPr algn="ctr">
              <a:defRPr/>
            </a:pP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2051050" y="4005263"/>
            <a:ext cx="485775" cy="0"/>
          </a:xfrm>
          <a:prstGeom prst="straightConnector1">
            <a:avLst/>
          </a:prstGeom>
          <a:ln w="127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513013" y="4005263"/>
            <a:ext cx="629446" cy="12700"/>
          </a:xfrm>
          <a:prstGeom prst="straightConnector1">
            <a:avLst/>
          </a:prstGeom>
          <a:ln w="127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Двойная стрелка влево/вправо 13"/>
          <p:cNvSpPr/>
          <p:nvPr/>
        </p:nvSpPr>
        <p:spPr>
          <a:xfrm>
            <a:off x="4932040" y="1837253"/>
            <a:ext cx="1588328" cy="687223"/>
          </a:xfrm>
          <a:prstGeom prst="leftRightArrow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Двойная стрелка вверх/вниз 15"/>
          <p:cNvSpPr/>
          <p:nvPr/>
        </p:nvSpPr>
        <p:spPr>
          <a:xfrm>
            <a:off x="7494464" y="3141458"/>
            <a:ext cx="432048" cy="769111"/>
          </a:xfrm>
          <a:prstGeom prst="upDownArrow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2667744" y="4017963"/>
            <a:ext cx="1586" cy="755650"/>
          </a:xfrm>
          <a:prstGeom prst="straightConnector1">
            <a:avLst/>
          </a:prstGeom>
          <a:ln w="127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Выноска со стрелкой вниз 19"/>
          <p:cNvSpPr/>
          <p:nvPr/>
        </p:nvSpPr>
        <p:spPr>
          <a:xfrm>
            <a:off x="419049" y="1363679"/>
            <a:ext cx="4500563" cy="2641420"/>
          </a:xfrm>
          <a:prstGeom prst="downArrowCallou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kern="0" dirty="0">
              <a:solidFill>
                <a:srgbClr val="003399"/>
              </a:solidFill>
              <a:latin typeface="Arial Narrow" pitchFamily="34" charset="0"/>
            </a:endParaRPr>
          </a:p>
          <a:p>
            <a:pPr algn="ctr">
              <a:defRPr/>
            </a:pPr>
            <a:r>
              <a:rPr lang="ru-RU" sz="2000" b="1" kern="0" dirty="0">
                <a:solidFill>
                  <a:schemeClr val="tx1"/>
                </a:solidFill>
                <a:latin typeface="Arial Narrow" pitchFamily="34" charset="0"/>
              </a:rPr>
              <a:t>Реализация Федерального закона </a:t>
            </a:r>
          </a:p>
          <a:p>
            <a:pPr algn="ctr">
              <a:defRPr/>
            </a:pPr>
            <a:r>
              <a:rPr lang="ru-RU" sz="2000" b="1" kern="0" dirty="0">
                <a:solidFill>
                  <a:schemeClr val="tx1"/>
                </a:solidFill>
                <a:latin typeface="Arial Narrow" pitchFamily="34" charset="0"/>
              </a:rPr>
              <a:t>«О стратегическом планировании </a:t>
            </a:r>
          </a:p>
          <a:p>
            <a:pPr algn="ctr">
              <a:defRPr/>
            </a:pPr>
            <a:r>
              <a:rPr lang="ru-RU" sz="2000" b="1" kern="0" dirty="0">
                <a:solidFill>
                  <a:schemeClr val="tx1"/>
                </a:solidFill>
                <a:latin typeface="Arial Narrow" pitchFamily="34" charset="0"/>
              </a:rPr>
              <a:t>в Российской Федерации» в 2015 году</a:t>
            </a:r>
          </a:p>
          <a:p>
            <a:pPr algn="ctr">
              <a:lnSpc>
                <a:spcPts val="1300"/>
              </a:lnSpc>
              <a:spcBef>
                <a:spcPts val="600"/>
              </a:spcBef>
              <a:defRPr/>
            </a:pPr>
            <a:r>
              <a:rPr lang="ru-RU" sz="1400" b="1" kern="0" dirty="0">
                <a:solidFill>
                  <a:schemeClr val="tx1"/>
                </a:solidFill>
                <a:latin typeface="Arial Narrow" pitchFamily="34" charset="0"/>
              </a:rPr>
              <a:t>(сроки установлены распоряжением </a:t>
            </a:r>
          </a:p>
          <a:p>
            <a:pPr algn="ctr">
              <a:lnSpc>
                <a:spcPts val="1300"/>
              </a:lnSpc>
              <a:defRPr/>
            </a:pPr>
            <a:r>
              <a:rPr lang="ru-RU" sz="1400" b="1" kern="0" dirty="0">
                <a:solidFill>
                  <a:schemeClr val="tx1"/>
                </a:solidFill>
                <a:latin typeface="Arial Narrow" pitchFamily="34" charset="0"/>
              </a:rPr>
              <a:t>Правительства РК от 05.12.2014 г. № 410-р)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55577" y="4773150"/>
            <a:ext cx="4006926" cy="196821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kern="0" dirty="0">
                <a:solidFill>
                  <a:schemeClr val="tx1"/>
                </a:solidFill>
                <a:latin typeface="Arial Narrow" pitchFamily="34" charset="0"/>
              </a:rPr>
              <a:t>Среднесрочный прогноз социально-экономического развития РК </a:t>
            </a:r>
          </a:p>
          <a:p>
            <a:pPr algn="ctr">
              <a:defRPr/>
            </a:pPr>
            <a:r>
              <a:rPr lang="ru-RU" b="1" kern="0" dirty="0">
                <a:solidFill>
                  <a:schemeClr val="tx1"/>
                </a:solidFill>
                <a:latin typeface="Arial Narrow" pitchFamily="34" charset="0"/>
              </a:rPr>
              <a:t>как основа для проекта республиканского бюджета РК </a:t>
            </a:r>
          </a:p>
          <a:p>
            <a:pPr algn="ctr">
              <a:spcBef>
                <a:spcPts val="600"/>
              </a:spcBef>
              <a:defRPr/>
            </a:pPr>
            <a:r>
              <a:rPr lang="ru-RU" sz="1300" b="1" kern="0" dirty="0">
                <a:solidFill>
                  <a:schemeClr val="tx1"/>
                </a:solidFill>
                <a:latin typeface="Arial Narrow" pitchFamily="34" charset="0"/>
              </a:rPr>
              <a:t>(рассмотрен на заседании Правительства РК  28.09.2015;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1300" b="1" kern="0" dirty="0">
                <a:solidFill>
                  <a:schemeClr val="tx1"/>
                </a:solidFill>
                <a:latin typeface="Arial Narrow" pitchFamily="34" charset="0"/>
              </a:rPr>
              <a:t>проект НПА - до 31.10.2015 г.)</a:t>
            </a:r>
          </a:p>
        </p:txBody>
      </p:sp>
      <p:pic>
        <p:nvPicPr>
          <p:cNvPr id="17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0" y="179388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41"/>
          <p:cNvSpPr>
            <a:spLocks noChangeArrowheads="1"/>
          </p:cNvSpPr>
          <p:nvPr/>
        </p:nvSpPr>
        <p:spPr bwMode="auto">
          <a:xfrm>
            <a:off x="2202334" y="468313"/>
            <a:ext cx="48244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EE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Министерство экономического развития Республики Коми</a:t>
            </a:r>
          </a:p>
        </p:txBody>
      </p:sp>
      <p:pic>
        <p:nvPicPr>
          <p:cNvPr id="22" name="Picture 40" descr="qge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79388"/>
            <a:ext cx="8159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54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4607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1"/>
          <p:cNvSpPr>
            <a:spLocks noChangeArrowheads="1"/>
          </p:cNvSpPr>
          <p:nvPr/>
        </p:nvSpPr>
        <p:spPr bwMode="auto">
          <a:xfrm>
            <a:off x="2268538" y="620713"/>
            <a:ext cx="48244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EE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Министерство экономического развития Республики Коми</a:t>
            </a:r>
          </a:p>
        </p:txBody>
      </p:sp>
      <p:pic>
        <p:nvPicPr>
          <p:cNvPr id="6" name="Picture 40" descr="qge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8159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899592" y="1052736"/>
            <a:ext cx="8064896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открытости и доступности информации о ходе реализации государственных программ:</a:t>
            </a:r>
          </a:p>
        </p:txBody>
      </p:sp>
      <p:sp>
        <p:nvSpPr>
          <p:cNvPr id="9" name="Прямоугольник с двумя вырезанными противолежащими углами 8"/>
          <p:cNvSpPr/>
          <p:nvPr/>
        </p:nvSpPr>
        <p:spPr>
          <a:xfrm>
            <a:off x="815974" y="2204864"/>
            <a:ext cx="8076505" cy="792088"/>
          </a:xfrm>
          <a:prstGeom prst="snip2Diag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tx1"/>
                </a:solidFill>
              </a:rPr>
              <a:t>годовые отчеты о ходе реализации и оценке эффективности госпрограмм за 2014 год представлены для парламентского контроля в КСП Республики Коми;</a:t>
            </a:r>
          </a:p>
        </p:txBody>
      </p:sp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815973" y="3212976"/>
            <a:ext cx="8076505" cy="864096"/>
          </a:xfrm>
          <a:prstGeom prst="snip2Diag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tx1"/>
                </a:solidFill>
              </a:rPr>
              <a:t>все годовые отчеты о ходе реализации и оценке эффективности госпрограмм рассматриваются на заседаниях общественных советов, созданных при органах государственной власти республики;</a:t>
            </a:r>
          </a:p>
        </p:txBody>
      </p:sp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815972" y="4293096"/>
            <a:ext cx="8076505" cy="1008112"/>
          </a:xfrm>
          <a:prstGeom prst="snip2Diag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tx1"/>
                </a:solidFill>
              </a:rPr>
              <a:t>впервые представлен в Госсовет Республики Коми сводный годовой доклад о ходе реализации и оценке эффективности госпрограмм (с отчетом об исполнении республиканского бюджета Коми за 2014 год);</a:t>
            </a:r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841375" y="5445224"/>
            <a:ext cx="8076505" cy="1080120"/>
          </a:xfrm>
          <a:prstGeom prst="snip2Diag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tx1"/>
                </a:solidFill>
              </a:rPr>
              <a:t>утверждены и размещены на официальных сайтах ответственных исполнителей госпрограмм в сети «Интернет» Комплексы мер по информированию населения о мерах государственной поддержки в рамках </a:t>
            </a:r>
            <a:r>
              <a:rPr lang="ru-RU" sz="1600" b="1" dirty="0" smtClean="0">
                <a:solidFill>
                  <a:schemeClr val="tx1"/>
                </a:solidFill>
              </a:rPr>
              <a:t>госпрограмм</a:t>
            </a:r>
            <a:r>
              <a:rPr lang="ru-RU" sz="1600" b="1" i="1" dirty="0">
                <a:solidFill>
                  <a:schemeClr val="tx1"/>
                </a:solidFill>
              </a:rPr>
              <a:t> 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28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24769" y="948060"/>
            <a:ext cx="7992888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kern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Подпрограмма 2 </a:t>
            </a:r>
            <a:r>
              <a:rPr lang="ru-RU" sz="2200" b="1" kern="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«Инвестиционный климат в Республике Коми»</a:t>
            </a:r>
          </a:p>
        </p:txBody>
      </p:sp>
      <p:pic>
        <p:nvPicPr>
          <p:cNvPr id="5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4607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41"/>
          <p:cNvSpPr>
            <a:spLocks noChangeArrowheads="1"/>
          </p:cNvSpPr>
          <p:nvPr/>
        </p:nvSpPr>
        <p:spPr bwMode="auto">
          <a:xfrm>
            <a:off x="2268538" y="620713"/>
            <a:ext cx="48244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EE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Министерство экономического развития Республики Коми</a:t>
            </a:r>
          </a:p>
        </p:txBody>
      </p:sp>
      <p:pic>
        <p:nvPicPr>
          <p:cNvPr id="7" name="Picture 40" descr="qge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8159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7"/>
          <p:cNvSpPr>
            <a:spLocks noGrp="1" noChangeArrowheads="1"/>
          </p:cNvSpPr>
          <p:nvPr>
            <p:ph idx="1"/>
          </p:nvPr>
        </p:nvSpPr>
        <p:spPr>
          <a:xfrm>
            <a:off x="250825" y="1773238"/>
            <a:ext cx="8713788" cy="1150937"/>
          </a:xfrm>
          <a:prstGeom prst="downArrowCallout">
            <a:avLst>
              <a:gd name="adj1" fmla="val 156414"/>
              <a:gd name="adj2" fmla="val 156414"/>
              <a:gd name="adj3" fmla="val 16667"/>
              <a:gd name="adj4" fmla="val 66667"/>
            </a:avLst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2000" b="1" i="1" kern="0" dirty="0">
                <a:latin typeface="Arial" pitchFamily="34" charset="0"/>
                <a:cs typeface="Arial" pitchFamily="34" charset="0"/>
              </a:rPr>
              <a:t>Цель подпрограммы – повышение инвестиционной активности на территории  Республики </a:t>
            </a:r>
            <a:r>
              <a:rPr lang="ru-RU" sz="2000" b="1" i="1" kern="0" dirty="0" smtClean="0">
                <a:latin typeface="Arial" pitchFamily="34" charset="0"/>
                <a:cs typeface="Arial" pitchFamily="34" charset="0"/>
              </a:rPr>
              <a:t>Коми</a:t>
            </a:r>
            <a:endParaRPr lang="ru-RU" sz="2000" b="1" kern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84234" y="2996952"/>
            <a:ext cx="2375532" cy="3600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i="1" kern="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Arial Narrow" pitchFamily="34" charset="0"/>
              </a:rPr>
              <a:t>задачи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3371850" y="3357563"/>
            <a:ext cx="792163" cy="388937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967288" y="3357563"/>
            <a:ext cx="792162" cy="388937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45356" y="3781921"/>
            <a:ext cx="4392612" cy="14636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системы государственного управления инвестиционными процессами в Республике Коми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81538" y="3781921"/>
            <a:ext cx="4318000" cy="282575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и поддержание привлекательного инвестиционного имиджа и обеспечение маркетинга инвестиционных возможностей региона на российском и международном рынках капитала</a:t>
            </a:r>
          </a:p>
        </p:txBody>
      </p:sp>
    </p:spTree>
    <p:extLst>
      <p:ext uri="{BB962C8B-B14F-4D97-AF65-F5344CB8AC3E}">
        <p14:creationId xmlns:p14="http://schemas.microsoft.com/office/powerpoint/2010/main" val="291660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4607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1"/>
          <p:cNvSpPr>
            <a:spLocks noChangeArrowheads="1"/>
          </p:cNvSpPr>
          <p:nvPr/>
        </p:nvSpPr>
        <p:spPr bwMode="auto">
          <a:xfrm>
            <a:off x="2268538" y="620713"/>
            <a:ext cx="48244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EE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Министерство экономического развития Республики Коми</a:t>
            </a:r>
          </a:p>
        </p:txBody>
      </p:sp>
      <p:pic>
        <p:nvPicPr>
          <p:cNvPr id="6" name="Picture 40" descr="qge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8159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2"/>
          <p:cNvSpPr>
            <a:spLocks noChangeArrowheads="1"/>
          </p:cNvSpPr>
          <p:nvPr/>
        </p:nvSpPr>
        <p:spPr bwMode="auto">
          <a:xfrm>
            <a:off x="1068140" y="929729"/>
            <a:ext cx="7345436" cy="769441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Республики Коми с рейтинговыми агентствами</a:t>
            </a:r>
            <a:endParaRPr lang="ru-RU" altLang="ru-RU" sz="2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862594"/>
              </p:ext>
            </p:extLst>
          </p:nvPr>
        </p:nvGraphicFramePr>
        <p:xfrm>
          <a:off x="231391" y="1835666"/>
          <a:ext cx="8712968" cy="473969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359061"/>
                <a:gridCol w="6353907"/>
              </a:tblGrid>
              <a:tr h="2107506">
                <a:tc>
                  <a:txBody>
                    <a:bodyPr/>
                    <a:lstStyle/>
                    <a:p>
                      <a:pPr marL="1028700" indent="5403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272" marR="5727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Международный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долгосрочный рейтинг в иностранной валюте  «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В»</a:t>
                      </a:r>
                    </a:p>
                    <a:p>
                      <a:pPr indent="54038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Краткосрочный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рейтинг в иностранной валюте «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В»</a:t>
                      </a:r>
                    </a:p>
                    <a:p>
                      <a:pPr indent="54038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Национальный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долгосрочный рейтинг 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А-(</a:t>
                      </a:r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rus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indent="54038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272" marR="57272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80630">
                <a:tc>
                  <a:txBody>
                    <a:bodyPr/>
                    <a:lstStyle/>
                    <a:p>
                      <a:pPr indent="5403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dirty="0">
                        <a:effectLst/>
                      </a:endParaRPr>
                    </a:p>
                    <a:p>
                      <a:pPr indent="5403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  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72" marR="5727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Международный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долгосрочный рейтинг в  иностранной и местной валюте  «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B1»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5403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Кредитный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рейтинг по национальной шкале на уровне «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А2.ru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272" marR="5727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37827">
                <a:tc>
                  <a:txBody>
                    <a:bodyPr/>
                    <a:lstStyle/>
                    <a:p>
                      <a:pPr indent="5403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272" marR="57272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Рейтинг кредитоспособности </a:t>
                      </a:r>
                      <a:endParaRPr lang="ru-RU" sz="2000" b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5403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национальной шкале «АА» </a:t>
                      </a:r>
                    </a:p>
                    <a:p>
                      <a:pPr indent="54038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272" marR="57272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Рисунок 4" descr="Описание: fitch-ratings-2(1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01" y="2752725"/>
            <a:ext cx="19748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3" descr="Описание: moodys%20new(1)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45" y="4410075"/>
            <a:ext cx="1020762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76" y="5849938"/>
            <a:ext cx="20193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412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24769" y="948060"/>
            <a:ext cx="7992888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b="1" kern="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Подпрограмма </a:t>
            </a:r>
            <a:r>
              <a:rPr lang="ru-RU" sz="2200" b="1" kern="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«Конкуренция </a:t>
            </a:r>
            <a:r>
              <a:rPr lang="ru-RU" sz="2200" b="1" kern="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Республике Коми»</a:t>
            </a:r>
          </a:p>
        </p:txBody>
      </p:sp>
      <p:pic>
        <p:nvPicPr>
          <p:cNvPr id="5" name="Picture 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346075"/>
            <a:ext cx="914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41"/>
          <p:cNvSpPr>
            <a:spLocks noChangeArrowheads="1"/>
          </p:cNvSpPr>
          <p:nvPr/>
        </p:nvSpPr>
        <p:spPr bwMode="auto">
          <a:xfrm>
            <a:off x="2268538" y="620713"/>
            <a:ext cx="48244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DEE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1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Министерство экономического развития Республики Коми</a:t>
            </a:r>
          </a:p>
        </p:txBody>
      </p:sp>
      <p:pic>
        <p:nvPicPr>
          <p:cNvPr id="7" name="Picture 40" descr="qge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8159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7"/>
          <p:cNvSpPr>
            <a:spLocks noGrp="1" noChangeArrowheads="1"/>
          </p:cNvSpPr>
          <p:nvPr>
            <p:ph idx="1"/>
          </p:nvPr>
        </p:nvSpPr>
        <p:spPr>
          <a:xfrm>
            <a:off x="250825" y="2025650"/>
            <a:ext cx="8713788" cy="1150938"/>
          </a:xfrm>
          <a:prstGeom prst="downArrowCallout">
            <a:avLst>
              <a:gd name="adj1" fmla="val 156414"/>
              <a:gd name="adj2" fmla="val 156414"/>
              <a:gd name="adj3" fmla="val 16667"/>
              <a:gd name="adj4" fmla="val 66667"/>
            </a:avLst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2000" b="1" i="1" kern="0" dirty="0">
                <a:latin typeface="Arial" pitchFamily="34" charset="0"/>
                <a:cs typeface="Arial" pitchFamily="34" charset="0"/>
              </a:rPr>
              <a:t>Цель подпрограммы – развитие конкурентной среды в Республике </a:t>
            </a:r>
            <a:r>
              <a:rPr lang="ru-RU" sz="2000" b="1" i="1" kern="0" dirty="0" smtClean="0">
                <a:latin typeface="Arial" pitchFamily="34" charset="0"/>
                <a:cs typeface="Arial" pitchFamily="34" charset="0"/>
              </a:rPr>
              <a:t>Коми</a:t>
            </a:r>
            <a:endParaRPr lang="ru-RU" sz="2000" b="1" kern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84234" y="3249749"/>
            <a:ext cx="2375532" cy="3600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i="1" kern="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Arial Narrow" pitchFamily="34" charset="0"/>
              </a:rPr>
              <a:t>задачи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3371850" y="3609975"/>
            <a:ext cx="792163" cy="388938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967288" y="3609975"/>
            <a:ext cx="792162" cy="388938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47638" y="4127500"/>
            <a:ext cx="4392612" cy="11237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институциональных условий для развития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конкуренции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81538" y="4127500"/>
            <a:ext cx="4318000" cy="11237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конкуренции в области торговой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pPr algn="ctr">
              <a:defRPr/>
            </a:pP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0196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1461</TotalTime>
  <Words>1306</Words>
  <Application>Microsoft Office PowerPoint</Application>
  <PresentationFormat>Экран (4:3)</PresentationFormat>
  <Paragraphs>216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Тапилина Оксана Петровна</dc:creator>
  <cp:lastModifiedBy>Портнягина Ольга Леонидовна</cp:lastModifiedBy>
  <cp:revision>94</cp:revision>
  <cp:lastPrinted>2015-10-12T15:48:43Z</cp:lastPrinted>
  <dcterms:created xsi:type="dcterms:W3CDTF">2015-09-28T06:20:57Z</dcterms:created>
  <dcterms:modified xsi:type="dcterms:W3CDTF">2016-11-09T08:13:04Z</dcterms:modified>
</cp:coreProperties>
</file>